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9"/>
  </p:notesMasterIdLst>
  <p:handoutMasterIdLst>
    <p:handoutMasterId r:id="rId10"/>
  </p:handoutMasterIdLst>
  <p:sldIdLst>
    <p:sldId id="256" r:id="rId2"/>
    <p:sldId id="257" r:id="rId3"/>
    <p:sldId id="258" r:id="rId4"/>
    <p:sldId id="263" r:id="rId5"/>
    <p:sldId id="261" r:id="rId6"/>
    <p:sldId id="262" r:id="rId7"/>
    <p:sldId id="264" r:id="rId8"/>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3126">
          <p15:clr>
            <a:srgbClr val="A4A3A4"/>
          </p15:clr>
        </p15:guide>
        <p15:guide id="2" pos="214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se Wilcher" initials="RW" lastIdx="6" clrIdx="0">
    <p:extLst>
      <p:ext uri="{19B8F6BF-5375-455C-9EA6-DF929625EA0E}">
        <p15:presenceInfo xmlns:p15="http://schemas.microsoft.com/office/powerpoint/2012/main" userId="Rose Wilcher"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5DA9DD"/>
    <a:srgbClr val="4267B2"/>
    <a:srgbClr val="FEF3D4"/>
    <a:srgbClr val="F8E08E"/>
    <a:srgbClr val="E8303B"/>
    <a:srgbClr val="383333"/>
    <a:srgbClr val="C26E68"/>
    <a:srgbClr val="0099D2"/>
    <a:srgbClr val="ED1C24"/>
  </p:clrMru>
  <p:extLst>
    <p:ext uri="{E76CE94A-603C-4142-B9EB-6D1370010A27}">
      <p14:discardImageEditData xmlns:p14="http://schemas.microsoft.com/office/powerpoint/2010/main" val="0"/>
    </p:ext>
    <p:ext uri="{D31A062A-798A-4329-ABDD-BBA856620510}">
      <p14:defaultImageDpi xmlns:p14="http://schemas.microsoft.com/office/powerpoint/2010/main" val="33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2D6CED7-8B84-4F28-A6A9-007033793321}" v="218" dt="2019-07-17T18:37:03.48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08" autoAdjust="0"/>
    <p:restoredTop sz="83662" autoAdjust="0"/>
  </p:normalViewPr>
  <p:slideViewPr>
    <p:cSldViewPr snapToGrid="0" snapToObjects="1">
      <p:cViewPr varScale="1">
        <p:scale>
          <a:sx n="61" d="100"/>
          <a:sy n="61" d="100"/>
        </p:scale>
        <p:origin x="1068" y="72"/>
      </p:cViewPr>
      <p:guideLst>
        <p:guide orient="horz" pos="2160"/>
        <p:guide pos="384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0" d="100"/>
          <a:sy n="60" d="100"/>
        </p:scale>
        <p:origin x="2538" y="90"/>
      </p:cViewPr>
      <p:guideLst>
        <p:guide orient="horz" pos="3126"/>
        <p:guide pos="2141"/>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0A625521-94A0-460B-B873-2E433DA52D80}" type="datetimeFigureOut">
              <a:rPr lang="en-GB" smtClean="0"/>
              <a:t>23/07/2019</a:t>
            </a:fld>
            <a:endParaRPr lang="en-GB"/>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BDFDDCCF-4F6E-433A-B627-E700498FE5DF}" type="slidenum">
              <a:rPr lang="en-GB" smtClean="0"/>
              <a:t>‹#›</a:t>
            </a:fld>
            <a:endParaRPr lang="en-GB"/>
          </a:p>
        </p:txBody>
      </p:sp>
    </p:spTree>
    <p:extLst>
      <p:ext uri="{BB962C8B-B14F-4D97-AF65-F5344CB8AC3E}">
        <p14:creationId xmlns:p14="http://schemas.microsoft.com/office/powerpoint/2010/main" val="14269968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F6CDF96D-9C4D-4596-AC76-B67ABF629451}" type="datetimeFigureOut">
              <a:rPr lang="en-GB" smtClean="0"/>
              <a:t>23/07/2019</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69E8B613-2B36-4BCF-A17E-10FFD9A802E0}" type="slidenum">
              <a:rPr lang="en-GB" smtClean="0"/>
              <a:t>‹#›</a:t>
            </a:fld>
            <a:endParaRPr lang="en-GB"/>
          </a:p>
        </p:txBody>
      </p:sp>
    </p:spTree>
    <p:extLst>
      <p:ext uri="{BB962C8B-B14F-4D97-AF65-F5344CB8AC3E}">
        <p14:creationId xmlns:p14="http://schemas.microsoft.com/office/powerpoint/2010/main" val="33294834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s-MX" dirty="0"/>
          </a:p>
        </p:txBody>
      </p:sp>
      <p:sp>
        <p:nvSpPr>
          <p:cNvPr id="4" name="Slide Number Placeholder 3"/>
          <p:cNvSpPr>
            <a:spLocks noGrp="1"/>
          </p:cNvSpPr>
          <p:nvPr>
            <p:ph type="sldNum" sz="quarter" idx="5"/>
          </p:nvPr>
        </p:nvSpPr>
        <p:spPr/>
        <p:txBody>
          <a:bodyPr/>
          <a:lstStyle/>
          <a:p>
            <a:fld id="{69E8B613-2B36-4BCF-A17E-10FFD9A802E0}" type="slidenum">
              <a:rPr lang="en-GB" smtClean="0"/>
              <a:t>2</a:t>
            </a:fld>
            <a:endParaRPr lang="en-GB"/>
          </a:p>
        </p:txBody>
      </p:sp>
    </p:spTree>
    <p:extLst>
      <p:ext uri="{BB962C8B-B14F-4D97-AF65-F5344CB8AC3E}">
        <p14:creationId xmlns:p14="http://schemas.microsoft.com/office/powerpoint/2010/main" val="4007490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anose="05000000000000000000" pitchFamily="2" charset="2"/>
              <a:buNone/>
            </a:pPr>
            <a:r>
              <a:rPr lang="en-GB" sz="1200" dirty="0">
                <a:solidFill>
                  <a:schemeClr val="tx1"/>
                </a:solidFill>
                <a:latin typeface="Candara" panose="020E0502030303020204" pitchFamily="34" charset="0"/>
              </a:rPr>
              <a:t>Equal access to government services including police protection</a:t>
            </a:r>
          </a:p>
          <a:p>
            <a:pPr>
              <a:buFont typeface="Wingdings" panose="05000000000000000000" pitchFamily="2" charset="2"/>
              <a:buChar char="v"/>
            </a:pPr>
            <a:endParaRPr lang="en-GB" sz="1200" dirty="0">
              <a:solidFill>
                <a:schemeClr val="tx1"/>
              </a:solidFill>
              <a:latin typeface="Candara" panose="020E0502030303020204" pitchFamily="34" charset="0"/>
            </a:endParaRPr>
          </a:p>
          <a:p>
            <a:pPr>
              <a:buFont typeface="Wingdings" panose="05000000000000000000" pitchFamily="2" charset="2"/>
              <a:buNone/>
            </a:pPr>
            <a:r>
              <a:rPr lang="en-GB" sz="1200" dirty="0">
                <a:solidFill>
                  <a:schemeClr val="tx1"/>
                </a:solidFill>
                <a:latin typeface="Candara" panose="020E0502030303020204" pitchFamily="34" charset="0"/>
              </a:rPr>
              <a:t>Involvement of women of diversity in formulation of policies and laws and their implementation especially laws revolving around health.</a:t>
            </a:r>
          </a:p>
          <a:p>
            <a:endParaRPr lang="en-US" dirty="0"/>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14720010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21386820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template library</a:t>
            </a:r>
          </a:p>
          <a:p>
            <a:endParaRPr lang="en-US" dirty="0"/>
          </a:p>
          <a:p>
            <a:r>
              <a:rPr lang="en-GB" sz="1200" dirty="0">
                <a:latin typeface="Candara" panose="020E0502030303020204" pitchFamily="34" charset="0"/>
              </a:rPr>
              <a:t>This is BHESP’S way of responding to GBV cases and getting timely justice for her members in light of the long tedious and costly formal justice systems which may be unavailable to survivors.</a:t>
            </a:r>
            <a:endParaRPr lang="en-US" dirty="0"/>
          </a:p>
        </p:txBody>
      </p:sp>
      <p:sp>
        <p:nvSpPr>
          <p:cNvPr id="4" name="Slide Number Placeholder 3"/>
          <p:cNvSpPr>
            <a:spLocks noGrp="1"/>
          </p:cNvSpPr>
          <p:nvPr>
            <p:ph type="sldNum" sz="quarter" idx="10"/>
          </p:nvPr>
        </p:nvSpPr>
        <p:spPr/>
        <p:txBody>
          <a:bodyPr/>
          <a:lstStyle/>
          <a:p>
            <a:fld id="{B68D2766-C49B-4C1A-9FEE-6F146754B02B}" type="slidenum">
              <a:rPr lang="en-US" smtClean="0"/>
              <a:t>6</a:t>
            </a:fld>
            <a:endParaRPr lang="en-US"/>
          </a:p>
        </p:txBody>
      </p:sp>
    </p:spTree>
    <p:extLst>
      <p:ext uri="{BB962C8B-B14F-4D97-AF65-F5344CB8AC3E}">
        <p14:creationId xmlns:p14="http://schemas.microsoft.com/office/powerpoint/2010/main" val="33115448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9138" y="1163638"/>
            <a:ext cx="5584825" cy="3141662"/>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68D2766-C49B-4C1A-9FEE-6F146754B02B}" type="slidenum">
              <a:rPr lang="en-US" smtClean="0">
                <a:solidFill>
                  <a:prstClr val="black"/>
                </a:solidFill>
              </a:rPr>
              <a:pPr/>
              <a:t>7</a:t>
            </a:fld>
            <a:endParaRPr lang="en-US">
              <a:solidFill>
                <a:prstClr val="black"/>
              </a:solidFill>
            </a:endParaRPr>
          </a:p>
        </p:txBody>
      </p:sp>
    </p:spTree>
    <p:extLst>
      <p:ext uri="{BB962C8B-B14F-4D97-AF65-F5344CB8AC3E}">
        <p14:creationId xmlns:p14="http://schemas.microsoft.com/office/powerpoint/2010/main" val="19423472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Title with logo">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93306"/>
            <a:ext cx="12192000" cy="6858000"/>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50459" y="274639"/>
            <a:ext cx="10691084"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750459" y="1600202"/>
            <a:ext cx="10691084" cy="4525963"/>
          </a:xfrm>
        </p:spPr>
        <p:txBody>
          <a:bodyPr vert="eaVert"/>
          <a:lstStyle>
            <a:lvl1pPr>
              <a:defRPr>
                <a:latin typeface="Raleway" panose="020B0503030101060003" pitchFamily="34" charset="0"/>
              </a:defRPr>
            </a:lvl1pPr>
            <a:lvl2pPr>
              <a:defRPr>
                <a:latin typeface="Raleway" panose="020B0503030101060003" pitchFamily="34" charset="0"/>
              </a:defRPr>
            </a:lvl2pPr>
            <a:lvl3pPr>
              <a:defRPr>
                <a:latin typeface="Raleway" panose="020B0503030101060003" pitchFamily="34" charset="0"/>
              </a:defRPr>
            </a:lvl3pPr>
            <a:lvl4pPr>
              <a:defRPr>
                <a:latin typeface="Raleway" panose="020B0503030101060003" pitchFamily="34" charset="0"/>
              </a:defRPr>
            </a:lvl4pPr>
            <a:lvl5pPr>
              <a:defRPr>
                <a:latin typeface="Raleway" panose="020B0503030101060003"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4" name="Picture 1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ctrTitle" hasCustomPrompt="1"/>
          </p:nvPr>
        </p:nvSpPr>
        <p:spPr>
          <a:xfrm>
            <a:off x="914400" y="2130427"/>
            <a:ext cx="10363200" cy="1470025"/>
          </a:xfrm>
        </p:spPr>
        <p:txBody>
          <a:bodyPr/>
          <a:lstStyle>
            <a:lvl1pPr>
              <a:defRPr b="1">
                <a:solidFill>
                  <a:srgbClr val="E8303B"/>
                </a:solidFill>
                <a:latin typeface="Franklin Gothic Book" panose="020B0503020102020204" pitchFamily="34" charset="0"/>
              </a:defRPr>
            </a:lvl1pPr>
          </a:lstStyle>
          <a:p>
            <a:r>
              <a:rPr lang="en-AU" dirty="0"/>
              <a:t>CLICK TO ENTER TITLE</a:t>
            </a:r>
            <a:endParaRPr lang="en-US" dirty="0"/>
          </a:p>
        </p:txBody>
      </p:sp>
      <p:sp>
        <p:nvSpPr>
          <p:cNvPr id="3" name="Subtitle 2"/>
          <p:cNvSpPr>
            <a:spLocks noGrp="1"/>
          </p:cNvSpPr>
          <p:nvPr>
            <p:ph type="subTitle" idx="1" hasCustomPrompt="1"/>
          </p:nvPr>
        </p:nvSpPr>
        <p:spPr>
          <a:xfrm>
            <a:off x="1828800" y="3886200"/>
            <a:ext cx="8534400" cy="1752600"/>
          </a:xfrm>
        </p:spPr>
        <p:txBody>
          <a:bodyPr>
            <a:normAutofit/>
          </a:bodyPr>
          <a:lstStyle>
            <a:lvl1pPr marL="0" indent="0" algn="ctr">
              <a:buNone/>
              <a:defRPr sz="2800">
                <a:solidFill>
                  <a:srgbClr val="383333"/>
                </a:solidFill>
                <a:latin typeface="Franklin Gothic Book" panose="020B050302010202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dirty="0"/>
              <a:t>Click to enter presenter name</a:t>
            </a:r>
            <a:endParaRPr lang="en-US" dirty="0"/>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112416" y="108843"/>
            <a:ext cx="3967168" cy="1912742"/>
          </a:xfrm>
          <a:prstGeom prst="rect">
            <a:avLst/>
          </a:prstGeom>
        </p:spPr>
      </p:pic>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50480" y="274639"/>
            <a:ext cx="10691040"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750480" y="1600202"/>
            <a:ext cx="10691040" cy="4525963"/>
          </a:xfrm>
        </p:spPr>
        <p:txBody>
          <a:bodyPr/>
          <a:lstStyle>
            <a:lvl1pPr>
              <a:defRPr>
                <a:solidFill>
                  <a:srgbClr val="383333"/>
                </a:solidFill>
                <a:latin typeface="Franklin Gothic Book" panose="020B0503020102020204" pitchFamily="34" charset="0"/>
              </a:defRPr>
            </a:lvl1pPr>
            <a:lvl2pPr>
              <a:defRPr>
                <a:solidFill>
                  <a:srgbClr val="383333"/>
                </a:solidFill>
                <a:latin typeface="Franklin Gothic Book" panose="020B0503020102020204" pitchFamily="34" charset="0"/>
              </a:defRPr>
            </a:lvl2pPr>
            <a:lvl3pPr>
              <a:defRPr>
                <a:solidFill>
                  <a:srgbClr val="383333"/>
                </a:solidFill>
                <a:latin typeface="Franklin Gothic Book" panose="020B0503020102020204" pitchFamily="34" charset="0"/>
              </a:defRPr>
            </a:lvl3pPr>
            <a:lvl4pPr>
              <a:defRPr>
                <a:solidFill>
                  <a:srgbClr val="383333"/>
                </a:solidFill>
                <a:latin typeface="Franklin Gothic Book" panose="020B0503020102020204" pitchFamily="34" charset="0"/>
              </a:defRPr>
            </a:lvl4pPr>
            <a:lvl5pPr>
              <a:defRPr>
                <a:solidFill>
                  <a:srgbClr val="383333"/>
                </a:solidFill>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914400" y="4406902"/>
            <a:ext cx="10363200" cy="1362075"/>
          </a:xfrm>
        </p:spPr>
        <p:txBody>
          <a:bodyPr anchor="t"/>
          <a:lstStyle>
            <a:lvl1pPr algn="l">
              <a:defRPr sz="4000" b="1" cap="all">
                <a:solidFill>
                  <a:srgbClr val="E8303B"/>
                </a:solidFill>
                <a:latin typeface="Franklin Gothic Book" panose="020B0503020102020204" pitchFamily="34" charset="0"/>
              </a:defRPr>
            </a:lvl1pPr>
          </a:lstStyle>
          <a:p>
            <a:r>
              <a:rPr lang="en-US" dirty="0"/>
              <a:t>CLICK TO EDIT MASTER TITLE STYLE</a:t>
            </a:r>
          </a:p>
        </p:txBody>
      </p:sp>
      <p:sp>
        <p:nvSpPr>
          <p:cNvPr id="3" name="Text Placeholder 2"/>
          <p:cNvSpPr>
            <a:spLocks noGrp="1"/>
          </p:cNvSpPr>
          <p:nvPr>
            <p:ph type="body" idx="1"/>
          </p:nvPr>
        </p:nvSpPr>
        <p:spPr>
          <a:xfrm>
            <a:off x="914400" y="2906713"/>
            <a:ext cx="10363200" cy="1500187"/>
          </a:xfrm>
        </p:spPr>
        <p:txBody>
          <a:bodyPr anchor="b"/>
          <a:lstStyle>
            <a:lvl1pPr marL="0" indent="0">
              <a:buNone/>
              <a:defRPr sz="2000">
                <a:solidFill>
                  <a:srgbClr val="383333"/>
                </a:solidFill>
                <a:latin typeface="Franklin Gothic Book" panose="020B0503020102020204" pitchFamily="34" charset="0"/>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Edit Master text styles</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563864" y="274639"/>
            <a:ext cx="11064273"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sz="half" idx="1"/>
          </p:nvPr>
        </p:nvSpPr>
        <p:spPr>
          <a:xfrm>
            <a:off x="563863" y="1600202"/>
            <a:ext cx="5115611" cy="4525963"/>
          </a:xfrm>
        </p:spPr>
        <p:txBody>
          <a:bodyPr/>
          <a:lstStyle>
            <a:lvl1pPr>
              <a:defRPr sz="2800">
                <a:latin typeface="Franklin Gothic Book" panose="020B0503020102020204" pitchFamily="34" charset="0"/>
              </a:defRPr>
            </a:lvl1pPr>
            <a:lvl2pPr>
              <a:defRPr sz="2400">
                <a:latin typeface="Franklin Gothic Book" panose="020B0503020102020204" pitchFamily="34" charset="0"/>
              </a:defRPr>
            </a:lvl2pPr>
            <a:lvl3pPr>
              <a:defRPr sz="2000">
                <a:latin typeface="Franklin Gothic Book" panose="020B0503020102020204" pitchFamily="34" charset="0"/>
              </a:defRPr>
            </a:lvl3pPr>
            <a:lvl4pPr>
              <a:defRPr sz="1800">
                <a:latin typeface="Franklin Gothic Book" panose="020B0503020102020204" pitchFamily="34" charset="0"/>
              </a:defRPr>
            </a:lvl4pPr>
            <a:lvl5pPr>
              <a:defRPr sz="1800">
                <a:latin typeface="Franklin Gothic Book" panose="020B0503020102020204" pitchFamily="34" charset="0"/>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243336" y="1600202"/>
            <a:ext cx="5384800" cy="4525963"/>
          </a:xfrm>
        </p:spPr>
        <p:txBody>
          <a:bodyPr/>
          <a:lstStyle>
            <a:lvl1pPr>
              <a:defRPr sz="2800">
                <a:solidFill>
                  <a:srgbClr val="383333"/>
                </a:solidFill>
                <a:latin typeface="Franklin Gothic Book" panose="020B0503020102020204" pitchFamily="34" charset="0"/>
              </a:defRPr>
            </a:lvl1pPr>
            <a:lvl2pPr>
              <a:defRPr sz="2400">
                <a:solidFill>
                  <a:srgbClr val="383333"/>
                </a:solidFill>
                <a:latin typeface="Franklin Gothic Book" panose="020B0503020102020204" pitchFamily="34" charset="0"/>
              </a:defRPr>
            </a:lvl2pPr>
            <a:lvl3pPr>
              <a:defRPr sz="2000">
                <a:solidFill>
                  <a:srgbClr val="383333"/>
                </a:solidFill>
                <a:latin typeface="Franklin Gothic Book" panose="020B0503020102020204" pitchFamily="34" charset="0"/>
              </a:defRPr>
            </a:lvl3pPr>
            <a:lvl4pPr>
              <a:defRPr sz="1800">
                <a:solidFill>
                  <a:srgbClr val="383333"/>
                </a:solidFill>
                <a:latin typeface="Franklin Gothic Book" panose="020B0503020102020204" pitchFamily="34" charset="0"/>
              </a:defRPr>
            </a:lvl4pPr>
            <a:lvl5pPr>
              <a:defRPr sz="1800">
                <a:solidFill>
                  <a:srgbClr val="383333"/>
                </a:solidFill>
                <a:latin typeface="Franklin Gothic Book" panose="020B0503020102020204" pitchFamily="34" charset="0"/>
              </a:defRPr>
            </a:lvl5pPr>
            <a:lvl6pPr>
              <a:defRPr sz="1800"/>
            </a:lvl6pPr>
            <a:lvl7pPr>
              <a:defRPr sz="1800"/>
            </a:lvl7pPr>
            <a:lvl8pPr>
              <a:defRPr sz="1800"/>
            </a:lvl8pPr>
            <a:lvl9pPr>
              <a:defRPr sz="18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50459" y="274639"/>
            <a:ext cx="10691084"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sp>
        <p:nvSpPr>
          <p:cNvPr id="3" name="Text Placeholder 2"/>
          <p:cNvSpPr>
            <a:spLocks noGrp="1"/>
          </p:cNvSpPr>
          <p:nvPr>
            <p:ph type="body" idx="1"/>
          </p:nvPr>
        </p:nvSpPr>
        <p:spPr>
          <a:xfrm>
            <a:off x="757655" y="1535114"/>
            <a:ext cx="511772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p:cNvSpPr>
            <a:spLocks noGrp="1"/>
          </p:cNvSpPr>
          <p:nvPr>
            <p:ph sz="half" idx="2"/>
          </p:nvPr>
        </p:nvSpPr>
        <p:spPr>
          <a:xfrm>
            <a:off x="757655" y="2174875"/>
            <a:ext cx="511772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052510" y="1535114"/>
            <a:ext cx="5389033"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6" name="Content Placeholder 5"/>
          <p:cNvSpPr>
            <a:spLocks noGrp="1"/>
          </p:cNvSpPr>
          <p:nvPr>
            <p:ph sz="quarter" idx="4"/>
          </p:nvPr>
        </p:nvSpPr>
        <p:spPr>
          <a:xfrm>
            <a:off x="6052510"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1" name="Picture 10"/>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50459" y="274639"/>
            <a:ext cx="10691084" cy="1143000"/>
          </a:xfrm>
        </p:spPr>
        <p:txBody>
          <a:bodyPr>
            <a:normAutofit/>
          </a:bodyPr>
          <a:lstStyle>
            <a:lvl1pPr>
              <a:defRPr sz="4000" b="1">
                <a:solidFill>
                  <a:srgbClr val="E8303B"/>
                </a:solidFill>
                <a:latin typeface="Franklin Gothic Book" panose="020B0503020102020204" pitchFamily="34" charset="0"/>
              </a:defRPr>
            </a:lvl1pPr>
          </a:lstStyle>
          <a:p>
            <a:r>
              <a:rPr lang="en-US" dirty="0"/>
              <a:t>CLICK TO EDIT MASTER TITLE STYLE</a:t>
            </a:r>
          </a:p>
        </p:txBody>
      </p:sp>
      <p:pic>
        <p:nvPicPr>
          <p:cNvPr id="7" name="Picture 6"/>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797297" y="273050"/>
            <a:ext cx="3729368" cy="1162051"/>
          </a:xfrm>
        </p:spPr>
        <p:txBody>
          <a:bodyPr anchor="b"/>
          <a:lstStyle>
            <a:lvl1pPr algn="l">
              <a:defRPr sz="2000" b="1">
                <a:solidFill>
                  <a:srgbClr val="E8303B"/>
                </a:solidFill>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4672671" y="273053"/>
            <a:ext cx="6815667" cy="5853113"/>
          </a:xfrm>
        </p:spPr>
        <p:txBody>
          <a:bodyPr/>
          <a:lstStyle>
            <a:lvl1pPr>
              <a:defRPr sz="3200">
                <a:solidFill>
                  <a:srgbClr val="383333"/>
                </a:solidFill>
                <a:latin typeface="Franklin Gothic Book" panose="020B0503020102020204" pitchFamily="34" charset="0"/>
              </a:defRPr>
            </a:lvl1pPr>
            <a:lvl2pPr>
              <a:defRPr sz="2800">
                <a:solidFill>
                  <a:srgbClr val="383333"/>
                </a:solidFill>
                <a:latin typeface="Franklin Gothic Book" panose="020B0503020102020204" pitchFamily="34" charset="0"/>
              </a:defRPr>
            </a:lvl2pPr>
            <a:lvl3pPr>
              <a:defRPr sz="2400">
                <a:solidFill>
                  <a:srgbClr val="383333"/>
                </a:solidFill>
                <a:latin typeface="Franklin Gothic Book" panose="020B0503020102020204" pitchFamily="34" charset="0"/>
              </a:defRPr>
            </a:lvl3pPr>
            <a:lvl4pPr>
              <a:defRPr sz="2000">
                <a:solidFill>
                  <a:srgbClr val="383333"/>
                </a:solidFill>
                <a:latin typeface="Franklin Gothic Book" panose="020B0503020102020204" pitchFamily="34" charset="0"/>
              </a:defRPr>
            </a:lvl4pPr>
            <a:lvl5pPr>
              <a:defRPr sz="2000">
                <a:solidFill>
                  <a:srgbClr val="383333"/>
                </a:solidFill>
                <a:latin typeface="Franklin Gothic Book" panose="020B05030201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797297" y="1435103"/>
            <a:ext cx="3729368" cy="4691063"/>
          </a:xfrm>
        </p:spPr>
        <p:txBody>
          <a:bodyPr/>
          <a:lstStyle>
            <a:lvl1pPr marL="0" indent="0">
              <a:buNone/>
              <a:defRPr sz="1400">
                <a:solidFill>
                  <a:srgbClr val="383333"/>
                </a:solidFill>
                <a:latin typeface="Franklin Gothic Book" panose="020B05030201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2296" y="6111995"/>
            <a:ext cx="12347682" cy="746005"/>
          </a:xfrm>
          <a:prstGeom prst="rect">
            <a:avLst/>
          </a:prstGeom>
        </p:spPr>
      </p:pic>
      <p:sp>
        <p:nvSpPr>
          <p:cNvPr id="2" name="Title 1"/>
          <p:cNvSpPr>
            <a:spLocks noGrp="1"/>
          </p:cNvSpPr>
          <p:nvPr>
            <p:ph type="title" hasCustomPrompt="1"/>
          </p:nvPr>
        </p:nvSpPr>
        <p:spPr>
          <a:xfrm>
            <a:off x="2438400" y="4800601"/>
            <a:ext cx="7315200" cy="566739"/>
          </a:xfrm>
        </p:spPr>
        <p:txBody>
          <a:bodyPr anchor="b"/>
          <a:lstStyle>
            <a:lvl1pPr algn="l">
              <a:defRPr sz="2000" b="1">
                <a:solidFill>
                  <a:srgbClr val="E8303B"/>
                </a:solidFill>
                <a:latin typeface="Franklin Gothic Book" panose="020B0503020102020204" pitchFamily="34" charset="0"/>
              </a:defRPr>
            </a:lvl1pPr>
          </a:lstStyle>
          <a:p>
            <a:r>
              <a:rPr lang="en-US" dirty="0"/>
              <a:t>CLICK TO EDIT MASTER TITLE STYLE</a:t>
            </a:r>
          </a:p>
        </p:txBody>
      </p:sp>
      <p:sp>
        <p:nvSpPr>
          <p:cNvPr id="3" name="Picture Placeholder 2"/>
          <p:cNvSpPr>
            <a:spLocks noGrp="1"/>
          </p:cNvSpPr>
          <p:nvPr>
            <p:ph type="pic" idx="1"/>
          </p:nvPr>
        </p:nvSpPr>
        <p:spPr>
          <a:xfrm>
            <a:off x="2438400" y="612775"/>
            <a:ext cx="7315200" cy="4114800"/>
          </a:xfrm>
        </p:spPr>
        <p:txBody>
          <a:bodyPr/>
          <a:lstStyle>
            <a:lvl1pPr marL="0" indent="0">
              <a:buNone/>
              <a:defRPr sz="3200">
                <a:latin typeface="Franklin Gothic Book" panose="020B05030201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2438400" y="5367339"/>
            <a:ext cx="7315200" cy="804863"/>
          </a:xfrm>
        </p:spPr>
        <p:txBody>
          <a:bodyPr/>
          <a:lstStyle>
            <a:lvl1pPr marL="0" indent="0">
              <a:buNone/>
              <a:defRPr sz="1400">
                <a:solidFill>
                  <a:srgbClr val="383333"/>
                </a:solidFill>
                <a:latin typeface="Franklin Gothic Book" panose="020B050302010202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Edit Master text styles</a:t>
            </a:r>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930156" y="6111995"/>
            <a:ext cx="4331688" cy="846842"/>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609600" y="1600202"/>
            <a:ext cx="10972800" cy="452596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165600" y="6356352"/>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2"/>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2206DA-4705-844F-8F0B-F43945BCDB13}"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55" r:id="rId1"/>
    <p:sldLayoutId id="2147483649" r:id="rId2"/>
    <p:sldLayoutId id="2147483650" r:id="rId3"/>
    <p:sldLayoutId id="2147483651" r:id="rId4"/>
    <p:sldLayoutId id="2147483652" r:id="rId5"/>
    <p:sldLayoutId id="2147483653" r:id="rId6"/>
    <p:sldLayoutId id="2147483654" r:id="rId7"/>
    <p:sldLayoutId id="2147483656" r:id="rId8"/>
    <p:sldLayoutId id="2147483657" r:id="rId9"/>
    <p:sldLayoutId id="2147483658" r:id="rId10"/>
    <p:sldLayoutId id="2147483660" r:id="rId11"/>
  </p:sldLayoutIdLst>
  <p:txStyles>
    <p:titleStyle>
      <a:lvl1pPr algn="ctr" defTabSz="457200" rtl="0" eaLnBrk="1" latinLnBrk="0" hangingPunct="1">
        <a:spcBef>
          <a:spcPct val="0"/>
        </a:spcBef>
        <a:buNone/>
        <a:defRPr sz="4000" b="1" kern="1200">
          <a:solidFill>
            <a:srgbClr val="E8303B"/>
          </a:solidFill>
          <a:latin typeface="Franklin Gothic Book" panose="020B0503020102020204" pitchFamily="34" charset="0"/>
          <a:ea typeface="+mj-ea"/>
          <a:cs typeface="Arial" pitchFamily="34" charset="0"/>
        </a:defRPr>
      </a:lvl1pPr>
    </p:titleStyle>
    <p:bodyStyle>
      <a:lvl1pPr marL="342900" indent="-342900" algn="l" defTabSz="457200" rtl="0" eaLnBrk="1" latinLnBrk="0" hangingPunct="1">
        <a:spcBef>
          <a:spcPct val="20000"/>
        </a:spcBef>
        <a:buFont typeface="Arial"/>
        <a:buChar char="•"/>
        <a:defRPr sz="3200" kern="1200">
          <a:solidFill>
            <a:srgbClr val="383333"/>
          </a:solidFill>
          <a:latin typeface="Franklin Gothic Book" panose="020B0503020102020204" pitchFamily="34" charset="0"/>
          <a:ea typeface="+mn-ea"/>
          <a:cs typeface="Arial" pitchFamily="34" charset="0"/>
        </a:defRPr>
      </a:lvl1pPr>
      <a:lvl2pPr marL="742950" indent="-285750" algn="l" defTabSz="457200" rtl="0" eaLnBrk="1" latinLnBrk="0" hangingPunct="1">
        <a:spcBef>
          <a:spcPct val="20000"/>
        </a:spcBef>
        <a:buFont typeface="Arial"/>
        <a:buChar char="–"/>
        <a:defRPr sz="2800" kern="1200">
          <a:solidFill>
            <a:srgbClr val="383333"/>
          </a:solidFill>
          <a:latin typeface="Franklin Gothic Book" panose="020B0503020102020204" pitchFamily="34" charset="0"/>
          <a:ea typeface="+mn-ea"/>
          <a:cs typeface="Arial" pitchFamily="34" charset="0"/>
        </a:defRPr>
      </a:lvl2pPr>
      <a:lvl3pPr marL="1143000" indent="-228600" algn="l" defTabSz="457200" rtl="0" eaLnBrk="1" latinLnBrk="0" hangingPunct="1">
        <a:spcBef>
          <a:spcPct val="20000"/>
        </a:spcBef>
        <a:buFont typeface="Arial"/>
        <a:buChar char="•"/>
        <a:defRPr sz="2400" kern="1200">
          <a:solidFill>
            <a:srgbClr val="383333"/>
          </a:solidFill>
          <a:latin typeface="Franklin Gothic Book" panose="020B0503020102020204" pitchFamily="34" charset="0"/>
          <a:ea typeface="+mn-ea"/>
          <a:cs typeface="Arial" pitchFamily="34" charset="0"/>
        </a:defRPr>
      </a:lvl3pPr>
      <a:lvl4pPr marL="1600200" indent="-228600" algn="l" defTabSz="457200" rtl="0" eaLnBrk="1" latinLnBrk="0" hangingPunct="1">
        <a:spcBef>
          <a:spcPct val="20000"/>
        </a:spcBef>
        <a:buFont typeface="Arial"/>
        <a:buChar char="–"/>
        <a:defRPr sz="2000" kern="1200">
          <a:solidFill>
            <a:srgbClr val="383333"/>
          </a:solidFill>
          <a:latin typeface="Franklin Gothic Book" panose="020B0503020102020204" pitchFamily="34" charset="0"/>
          <a:ea typeface="+mn-ea"/>
          <a:cs typeface="Arial" pitchFamily="34" charset="0"/>
        </a:defRPr>
      </a:lvl4pPr>
      <a:lvl5pPr marL="2057400" indent="-228600" algn="l" defTabSz="457200" rtl="0" eaLnBrk="1" latinLnBrk="0" hangingPunct="1">
        <a:spcBef>
          <a:spcPct val="20000"/>
        </a:spcBef>
        <a:buFont typeface="Arial"/>
        <a:buChar char="»"/>
        <a:defRPr sz="2000" kern="1200">
          <a:solidFill>
            <a:srgbClr val="383333"/>
          </a:solidFill>
          <a:latin typeface="Franklin Gothic Book" panose="020B0503020102020204" pitchFamily="34" charset="0"/>
          <a:ea typeface="+mn-ea"/>
          <a:cs typeface="Arial" pitchFamily="34" charset="0"/>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e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7.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5.xml"/><Relationship Id="rId1" Type="http://schemas.openxmlformats.org/officeDocument/2006/relationships/slideLayout" Target="../slideLayouts/slideLayout3.xml"/><Relationship Id="rId5" Type="http://schemas.openxmlformats.org/officeDocument/2006/relationships/image" Target="../media/image12.png"/><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02298" y="1996683"/>
            <a:ext cx="10363200" cy="1110771"/>
          </a:xfrm>
        </p:spPr>
        <p:txBody>
          <a:bodyPr>
            <a:noAutofit/>
          </a:bodyPr>
          <a:lstStyle/>
          <a:p>
            <a:pPr>
              <a:lnSpc>
                <a:spcPct val="95000"/>
              </a:lnSpc>
            </a:pPr>
            <a:r>
              <a:rPr lang="en-US" sz="3400" dirty="0"/>
              <a:t>Meeting the Needs of Women in All Their Diversity: Perspectives from the Bar Hostess and Empowerment Program in Kenya</a:t>
            </a:r>
          </a:p>
        </p:txBody>
      </p:sp>
      <p:sp>
        <p:nvSpPr>
          <p:cNvPr id="3" name="Subtitle 2"/>
          <p:cNvSpPr>
            <a:spLocks noGrp="1"/>
          </p:cNvSpPr>
          <p:nvPr>
            <p:ph type="subTitle" idx="1"/>
          </p:nvPr>
        </p:nvSpPr>
        <p:spPr>
          <a:xfrm>
            <a:off x="1828800" y="3385094"/>
            <a:ext cx="8534400" cy="1024849"/>
          </a:xfrm>
        </p:spPr>
        <p:txBody>
          <a:bodyPr>
            <a:normAutofit/>
          </a:bodyPr>
          <a:lstStyle/>
          <a:p>
            <a:r>
              <a:rPr lang="en-US" dirty="0"/>
              <a:t>Mercy </a:t>
            </a:r>
            <a:r>
              <a:rPr lang="en-US" dirty="0" err="1"/>
              <a:t>Mutonyi</a:t>
            </a:r>
            <a:endParaRPr lang="en-US" dirty="0"/>
          </a:p>
          <a:p>
            <a:r>
              <a:rPr lang="en-US" sz="2000" dirty="0"/>
              <a:t>HIV Prevention Manager/AVAC Fellow 2019</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32265" y="4496714"/>
            <a:ext cx="266777" cy="266777"/>
          </a:xfrm>
          <a:prstGeom prst="rect">
            <a:avLst/>
          </a:prstGeom>
        </p:spPr>
      </p:pic>
      <p:sp>
        <p:nvSpPr>
          <p:cNvPr id="6" name="Rectangle 5"/>
          <p:cNvSpPr/>
          <p:nvPr/>
        </p:nvSpPr>
        <p:spPr>
          <a:xfrm>
            <a:off x="5360215" y="4435252"/>
            <a:ext cx="965329" cy="369332"/>
          </a:xfrm>
          <a:prstGeom prst="rect">
            <a:avLst/>
          </a:prstGeom>
        </p:spPr>
        <p:txBody>
          <a:bodyPr wrap="none">
            <a:spAutoFit/>
          </a:bodyPr>
          <a:lstStyle/>
          <a:p>
            <a:pPr algn="ctr"/>
            <a:r>
              <a:rPr lang="en-US" dirty="0">
                <a:solidFill>
                  <a:schemeClr val="tx1">
                    <a:lumMod val="85000"/>
                    <a:lumOff val="15000"/>
                  </a:schemeClr>
                </a:solidFill>
              </a:rPr>
              <a:t>@</a:t>
            </a:r>
            <a:r>
              <a:rPr lang="en-US" dirty="0" err="1">
                <a:solidFill>
                  <a:schemeClr val="tx1">
                    <a:lumMod val="85000"/>
                    <a:lumOff val="15000"/>
                  </a:schemeClr>
                </a:solidFill>
              </a:rPr>
              <a:t>Bhesp</a:t>
            </a:r>
            <a:endParaRPr lang="en-US" dirty="0">
              <a:solidFill>
                <a:schemeClr val="tx1">
                  <a:lumMod val="85000"/>
                  <a:lumOff val="15000"/>
                </a:schemeClr>
              </a:solidFill>
            </a:endParaRPr>
          </a:p>
        </p:txBody>
      </p:sp>
      <p:sp>
        <p:nvSpPr>
          <p:cNvPr id="8" name="Subtitle 2"/>
          <p:cNvSpPr txBox="1">
            <a:spLocks/>
          </p:cNvSpPr>
          <p:nvPr/>
        </p:nvSpPr>
        <p:spPr>
          <a:xfrm>
            <a:off x="1840650" y="4769726"/>
            <a:ext cx="8534400" cy="543143"/>
          </a:xfrm>
          <a:prstGeom prst="rect">
            <a:avLst/>
          </a:prstGeom>
        </p:spPr>
        <p:txBody>
          <a:bodyPr vert="horz" lIns="91440" tIns="45720" rIns="91440" bIns="45720" rtlCol="0">
            <a:normAutofit/>
          </a:bodyPr>
          <a:lstStyle>
            <a:lvl1pPr marL="0" indent="0" algn="ctr" defTabSz="457200" rtl="0" eaLnBrk="1" latinLnBrk="0" hangingPunct="1">
              <a:spcBef>
                <a:spcPct val="20000"/>
              </a:spcBef>
              <a:buFont typeface="Arial"/>
              <a:buNone/>
              <a:defRPr sz="2800" kern="1200">
                <a:solidFill>
                  <a:srgbClr val="383333"/>
                </a:solidFill>
                <a:latin typeface="Franklin Gothic Book" panose="020B0503020102020204" pitchFamily="34" charset="0"/>
                <a:ea typeface="+mn-ea"/>
                <a:cs typeface="Arial" pitchFamily="34" charset="0"/>
              </a:defRPr>
            </a:lvl1pPr>
            <a:lvl2pPr marL="457200" indent="0" algn="ctr" defTabSz="457200" rtl="0" eaLnBrk="1" latinLnBrk="0" hangingPunct="1">
              <a:spcBef>
                <a:spcPct val="20000"/>
              </a:spcBef>
              <a:buFont typeface="Arial"/>
              <a:buNone/>
              <a:defRPr sz="2800" kern="1200">
                <a:solidFill>
                  <a:schemeClr val="tx1">
                    <a:tint val="75000"/>
                  </a:schemeClr>
                </a:solidFill>
                <a:latin typeface="Franklin Gothic Book" panose="020B0503020102020204" pitchFamily="34" charset="0"/>
                <a:ea typeface="+mn-ea"/>
                <a:cs typeface="Arial" pitchFamily="34" charset="0"/>
              </a:defRPr>
            </a:lvl2pPr>
            <a:lvl3pPr marL="914400" indent="0" algn="ctr" defTabSz="457200" rtl="0" eaLnBrk="1" latinLnBrk="0" hangingPunct="1">
              <a:spcBef>
                <a:spcPct val="20000"/>
              </a:spcBef>
              <a:buFont typeface="Arial"/>
              <a:buNone/>
              <a:defRPr sz="2400" kern="1200">
                <a:solidFill>
                  <a:schemeClr val="tx1">
                    <a:tint val="75000"/>
                  </a:schemeClr>
                </a:solidFill>
                <a:latin typeface="Franklin Gothic Book" panose="020B0503020102020204" pitchFamily="34" charset="0"/>
                <a:ea typeface="+mn-ea"/>
                <a:cs typeface="Arial" pitchFamily="34" charset="0"/>
              </a:defRPr>
            </a:lvl3pPr>
            <a:lvl4pPr marL="1371600" indent="0" algn="ctr" defTabSz="457200" rtl="0" eaLnBrk="1" latinLnBrk="0" hangingPunct="1">
              <a:spcBef>
                <a:spcPct val="20000"/>
              </a:spcBef>
              <a:buFont typeface="Arial"/>
              <a:buNone/>
              <a:defRPr sz="2000" kern="1200">
                <a:solidFill>
                  <a:schemeClr val="tx1">
                    <a:tint val="75000"/>
                  </a:schemeClr>
                </a:solidFill>
                <a:latin typeface="Franklin Gothic Book" panose="020B0503020102020204" pitchFamily="34" charset="0"/>
                <a:ea typeface="+mn-ea"/>
                <a:cs typeface="Arial" pitchFamily="34" charset="0"/>
              </a:defRPr>
            </a:lvl4pPr>
            <a:lvl5pPr marL="1828800" indent="0" algn="ctr" defTabSz="457200" rtl="0" eaLnBrk="1" latinLnBrk="0" hangingPunct="1">
              <a:spcBef>
                <a:spcPct val="20000"/>
              </a:spcBef>
              <a:buFont typeface="Arial"/>
              <a:buNone/>
              <a:defRPr sz="2000" kern="1200">
                <a:solidFill>
                  <a:schemeClr val="tx1">
                    <a:tint val="75000"/>
                  </a:schemeClr>
                </a:solidFill>
                <a:latin typeface="Franklin Gothic Book" panose="020B0503020102020204" pitchFamily="34" charset="0"/>
                <a:ea typeface="+mn-ea"/>
                <a:cs typeface="Arial" pitchFamily="34" charset="0"/>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r>
              <a:rPr lang="en-US" sz="1400" b="1" dirty="0">
                <a:solidFill>
                  <a:schemeClr val="tx1">
                    <a:lumMod val="85000"/>
                    <a:lumOff val="15000"/>
                  </a:schemeClr>
                </a:solidFill>
              </a:rPr>
              <a:t>Share your thoughts on this presentation with </a:t>
            </a:r>
            <a:r>
              <a:rPr lang="en-US" sz="2000" b="1" dirty="0">
                <a:solidFill>
                  <a:srgbClr val="FF0000"/>
                </a:solidFill>
              </a:rPr>
              <a:t>#IAS2019</a:t>
            </a:r>
          </a:p>
        </p:txBody>
      </p:sp>
      <p:pic>
        <p:nvPicPr>
          <p:cNvPr id="7" name="Picture 6" descr="LINKAGES_Logo_v7.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644072" y="5312869"/>
            <a:ext cx="1660618" cy="588135"/>
          </a:xfrm>
          <a:prstGeom prst="rect">
            <a:avLst/>
          </a:prstGeom>
        </p:spPr>
      </p:pic>
      <p:pic>
        <p:nvPicPr>
          <p:cNvPr id="10" name="Picture 9"/>
          <p:cNvPicPr>
            <a:picLocks noChangeAspect="1"/>
          </p:cNvPicPr>
          <p:nvPr/>
        </p:nvPicPr>
        <p:blipFill rotWithShape="1">
          <a:blip r:embed="rId5">
            <a:extLst>
              <a:ext uri="{28A0092B-C50C-407E-A947-70E740481C1C}">
                <a14:useLocalDpi xmlns:a14="http://schemas.microsoft.com/office/drawing/2010/main" val="0"/>
              </a:ext>
            </a:extLst>
          </a:blip>
          <a:srcRect l="10104" t="14921" r="9096" b="19098"/>
          <a:stretch/>
        </p:blipFill>
        <p:spPr>
          <a:xfrm>
            <a:off x="734814" y="5286778"/>
            <a:ext cx="1933616" cy="614226"/>
          </a:xfrm>
          <a:prstGeom prst="rect">
            <a:avLst/>
          </a:prstGeom>
        </p:spPr>
      </p:pic>
      <p:pic>
        <p:nvPicPr>
          <p:cNvPr id="11" name="Picture 10">
            <a:extLst>
              <a:ext uri="{FF2B5EF4-FFF2-40B4-BE49-F238E27FC236}">
                <a16:creationId xmlns:a16="http://schemas.microsoft.com/office/drawing/2014/main" id="{0BFDB8F0-DDB0-4960-AAE5-CA81A2C96653}"/>
              </a:ext>
            </a:extLst>
          </p:cNvPr>
          <p:cNvPicPr>
            <a:picLocks noChangeAspect="1"/>
          </p:cNvPicPr>
          <p:nvPr/>
        </p:nvPicPr>
        <p:blipFill>
          <a:blip r:embed="rId6"/>
          <a:stretch>
            <a:fillRect/>
          </a:stretch>
        </p:blipFill>
        <p:spPr>
          <a:xfrm>
            <a:off x="5518310" y="5231647"/>
            <a:ext cx="1131176" cy="715273"/>
          </a:xfrm>
          <a:prstGeom prst="rect">
            <a:avLst/>
          </a:prstGeom>
        </p:spPr>
      </p:pic>
    </p:spTree>
    <p:extLst>
      <p:ext uri="{BB962C8B-B14F-4D97-AF65-F5344CB8AC3E}">
        <p14:creationId xmlns:p14="http://schemas.microsoft.com/office/powerpoint/2010/main" val="35652254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BHESP Overview</a:t>
            </a:r>
            <a:endParaRPr lang="en-US" dirty="0"/>
          </a:p>
        </p:txBody>
      </p:sp>
      <p:sp>
        <p:nvSpPr>
          <p:cNvPr id="3" name="Content Placeholder 2"/>
          <p:cNvSpPr>
            <a:spLocks noGrp="1"/>
          </p:cNvSpPr>
          <p:nvPr>
            <p:ph idx="1"/>
          </p:nvPr>
        </p:nvSpPr>
        <p:spPr>
          <a:xfrm>
            <a:off x="750480" y="1487078"/>
            <a:ext cx="10691040" cy="4525963"/>
          </a:xfrm>
        </p:spPr>
        <p:txBody>
          <a:bodyPr>
            <a:normAutofit fontScale="85000" lnSpcReduction="20000"/>
          </a:bodyPr>
          <a:lstStyle/>
          <a:p>
            <a:pPr>
              <a:lnSpc>
                <a:spcPct val="105000"/>
              </a:lnSpc>
              <a:spcBef>
                <a:spcPts val="1200"/>
              </a:spcBef>
              <a:buClr>
                <a:srgbClr val="92D050"/>
              </a:buClr>
            </a:pPr>
            <a:r>
              <a:rPr lang="en-GB" dirty="0"/>
              <a:t>Sex worker-led CBO formed in 1998 in response to high prevalence of HIV and violence among sex workers in Kenya</a:t>
            </a:r>
          </a:p>
          <a:p>
            <a:pPr>
              <a:lnSpc>
                <a:spcPct val="105000"/>
              </a:lnSpc>
              <a:spcBef>
                <a:spcPts val="1200"/>
              </a:spcBef>
              <a:buClr>
                <a:srgbClr val="92D050"/>
              </a:buClr>
            </a:pPr>
            <a:r>
              <a:rPr lang="en-GB" dirty="0"/>
              <a:t>Started as a small CBO operating in a bar; now have three clinics serving over 12,000 sex workers</a:t>
            </a:r>
          </a:p>
          <a:p>
            <a:pPr>
              <a:lnSpc>
                <a:spcPct val="105000"/>
              </a:lnSpc>
              <a:spcBef>
                <a:spcPts val="1200"/>
              </a:spcBef>
              <a:buClr>
                <a:srgbClr val="92D050"/>
              </a:buClr>
            </a:pPr>
            <a:r>
              <a:rPr lang="en-US" dirty="0"/>
              <a:t>Our mission is to influence policy and facilitate provision of quality health services, human rights awareness, legal services, and economic empowerment for sex workers, women who have sex with women, women using drugs, and bar hostesses in Kenya</a:t>
            </a:r>
          </a:p>
          <a:p>
            <a:pPr>
              <a:lnSpc>
                <a:spcPct val="105000"/>
              </a:lnSpc>
              <a:spcBef>
                <a:spcPts val="1200"/>
              </a:spcBef>
              <a:buClr>
                <a:srgbClr val="92D050"/>
              </a:buClr>
            </a:pPr>
            <a:r>
              <a:rPr lang="en-US" dirty="0"/>
              <a:t>Since 2016, we have been an implementing partner of the USAID/PEPFAR-supported LINKAGES project, working to improve sex workers’ uptake of services across the HIV cascade in Nairobi</a:t>
            </a:r>
          </a:p>
        </p:txBody>
      </p:sp>
    </p:spTree>
    <p:extLst>
      <p:ext uri="{BB962C8B-B14F-4D97-AF65-F5344CB8AC3E}">
        <p14:creationId xmlns:p14="http://schemas.microsoft.com/office/powerpoint/2010/main" val="6621517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a:xfrm>
            <a:off x="755369" y="183198"/>
            <a:ext cx="10691084" cy="1143000"/>
          </a:xfrm>
        </p:spPr>
        <p:txBody>
          <a:bodyPr/>
          <a:lstStyle/>
          <a:p>
            <a:r>
              <a:rPr lang="en-US" dirty="0"/>
              <a:t>Needs of Diverse Women in Kenya</a:t>
            </a:r>
          </a:p>
        </p:txBody>
      </p:sp>
      <p:sp>
        <p:nvSpPr>
          <p:cNvPr id="33" name="Freeform: Shape 32">
            <a:extLst>
              <a:ext uri="{FF2B5EF4-FFF2-40B4-BE49-F238E27FC236}">
                <a16:creationId xmlns:a16="http://schemas.microsoft.com/office/drawing/2014/main" id="{F664D36F-42D1-4916-9D0B-14D03E6E9D8B}"/>
              </a:ext>
            </a:extLst>
          </p:cNvPr>
          <p:cNvSpPr>
            <a:spLocks/>
          </p:cNvSpPr>
          <p:nvPr/>
        </p:nvSpPr>
        <p:spPr bwMode="auto">
          <a:xfrm>
            <a:off x="6973109" y="4197114"/>
            <a:ext cx="4765964" cy="1565419"/>
          </a:xfrm>
          <a:custGeom>
            <a:avLst/>
            <a:gdLst>
              <a:gd name="connsiteX0" fmla="*/ 1244340 w 4179108"/>
              <a:gd name="connsiteY0" fmla="*/ 0 h 1411605"/>
              <a:gd name="connsiteX1" fmla="*/ 3943836 w 4179108"/>
              <a:gd name="connsiteY1" fmla="*/ 0 h 1411605"/>
              <a:gd name="connsiteX2" fmla="*/ 4179108 w 4179108"/>
              <a:gd name="connsiteY2" fmla="*/ 235272 h 1411605"/>
              <a:gd name="connsiteX3" fmla="*/ 4179108 w 4179108"/>
              <a:gd name="connsiteY3" fmla="*/ 1176333 h 1411605"/>
              <a:gd name="connsiteX4" fmla="*/ 3943836 w 4179108"/>
              <a:gd name="connsiteY4" fmla="*/ 1411605 h 1411605"/>
              <a:gd name="connsiteX5" fmla="*/ 0 w 4179108"/>
              <a:gd name="connsiteY5" fmla="*/ 1411605 h 1411605"/>
              <a:gd name="connsiteX6" fmla="*/ 92071 w 4179108"/>
              <a:gd name="connsiteY6" fmla="*/ 1367253 h 1411605"/>
              <a:gd name="connsiteX7" fmla="*/ 1184471 w 4179108"/>
              <a:gd name="connsiteY7" fmla="*/ 163576 h 1411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79108" h="1411605">
                <a:moveTo>
                  <a:pt x="1244340" y="0"/>
                </a:moveTo>
                <a:lnTo>
                  <a:pt x="3943836" y="0"/>
                </a:lnTo>
                <a:cubicBezTo>
                  <a:pt x="4073773" y="0"/>
                  <a:pt x="4179108" y="105335"/>
                  <a:pt x="4179108" y="235272"/>
                </a:cubicBezTo>
                <a:lnTo>
                  <a:pt x="4179108" y="1176333"/>
                </a:lnTo>
                <a:cubicBezTo>
                  <a:pt x="4179108" y="1306270"/>
                  <a:pt x="4073773" y="1411605"/>
                  <a:pt x="3943836" y="1411605"/>
                </a:cubicBezTo>
                <a:lnTo>
                  <a:pt x="0" y="1411605"/>
                </a:lnTo>
                <a:lnTo>
                  <a:pt x="92071" y="1367253"/>
                </a:lnTo>
                <a:cubicBezTo>
                  <a:pt x="579305" y="1102571"/>
                  <a:pt x="966964" y="677820"/>
                  <a:pt x="1184471" y="163576"/>
                </a:cubicBezTo>
                <a:close/>
              </a:path>
            </a:pathLst>
          </a:custGeom>
          <a:ln>
            <a:headEnd/>
            <a:tailEnd/>
          </a:ln>
          <a:extLst>
            <a:ext uri="{909E8E84-426E-40DD-AFC4-6F175D3DCCD1}">
              <a14:hiddenFill xmlns:a14="http://schemas.microsoft.com/office/drawing/2010/main">
                <a:solidFill>
                  <a:srgbClr val="FFFFFF"/>
                </a:solidFill>
              </a14:hiddenFill>
            </a:ext>
          </a:extLst>
        </p:spPr>
        <p:style>
          <a:lnRef idx="0">
            <a:schemeClr val="accent6"/>
          </a:lnRef>
          <a:fillRef idx="3">
            <a:schemeClr val="accent6"/>
          </a:fillRef>
          <a:effectRef idx="3">
            <a:schemeClr val="accent6"/>
          </a:effectRef>
          <a:fontRef idx="minor">
            <a:schemeClr val="lt1"/>
          </a:fontRef>
        </p:style>
        <p:txBody>
          <a:bodyPr vert="horz" wrap="square" lIns="91440" tIns="45720" rIns="91440" bIns="45720" numCol="1" anchor="t" anchorCtr="0" compatLnSpc="1">
            <a:prstTxWarp prst="textNoShape">
              <a:avLst/>
            </a:prstTxWarp>
            <a:noAutofit/>
          </a:bodyPr>
          <a:lstStyle/>
          <a:p>
            <a:endParaRPr lang="en-US"/>
          </a:p>
        </p:txBody>
      </p:sp>
      <p:sp>
        <p:nvSpPr>
          <p:cNvPr id="34" name="Freeform: Shape 33">
            <a:extLst>
              <a:ext uri="{FF2B5EF4-FFF2-40B4-BE49-F238E27FC236}">
                <a16:creationId xmlns:a16="http://schemas.microsoft.com/office/drawing/2014/main" id="{227F464F-7604-48DD-9ABC-53CE494B68C9}"/>
              </a:ext>
            </a:extLst>
          </p:cNvPr>
          <p:cNvSpPr>
            <a:spLocks/>
          </p:cNvSpPr>
          <p:nvPr/>
        </p:nvSpPr>
        <p:spPr bwMode="auto">
          <a:xfrm>
            <a:off x="838200" y="4322763"/>
            <a:ext cx="4179109" cy="1411605"/>
          </a:xfrm>
          <a:custGeom>
            <a:avLst/>
            <a:gdLst>
              <a:gd name="connsiteX0" fmla="*/ 235272 w 4179109"/>
              <a:gd name="connsiteY0" fmla="*/ 0 h 1411605"/>
              <a:gd name="connsiteX1" fmla="*/ 2934769 w 4179109"/>
              <a:gd name="connsiteY1" fmla="*/ 0 h 1411605"/>
              <a:gd name="connsiteX2" fmla="*/ 2994639 w 4179109"/>
              <a:gd name="connsiteY2" fmla="*/ 163576 h 1411605"/>
              <a:gd name="connsiteX3" fmla="*/ 4087039 w 4179109"/>
              <a:gd name="connsiteY3" fmla="*/ 1367253 h 1411605"/>
              <a:gd name="connsiteX4" fmla="*/ 4179109 w 4179109"/>
              <a:gd name="connsiteY4" fmla="*/ 1411605 h 1411605"/>
              <a:gd name="connsiteX5" fmla="*/ 235272 w 4179109"/>
              <a:gd name="connsiteY5" fmla="*/ 1411605 h 1411605"/>
              <a:gd name="connsiteX6" fmla="*/ 0 w 4179109"/>
              <a:gd name="connsiteY6" fmla="*/ 1176333 h 1411605"/>
              <a:gd name="connsiteX7" fmla="*/ 0 w 4179109"/>
              <a:gd name="connsiteY7" fmla="*/ 235272 h 1411605"/>
              <a:gd name="connsiteX8" fmla="*/ 235272 w 4179109"/>
              <a:gd name="connsiteY8" fmla="*/ 0 h 1411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9109" h="1411605">
                <a:moveTo>
                  <a:pt x="235272" y="0"/>
                </a:moveTo>
                <a:lnTo>
                  <a:pt x="2934769" y="0"/>
                </a:lnTo>
                <a:lnTo>
                  <a:pt x="2994639" y="163576"/>
                </a:lnTo>
                <a:cubicBezTo>
                  <a:pt x="3212146" y="677820"/>
                  <a:pt x="3599805" y="1102571"/>
                  <a:pt x="4087039" y="1367253"/>
                </a:cubicBezTo>
                <a:lnTo>
                  <a:pt x="4179109" y="1411605"/>
                </a:lnTo>
                <a:lnTo>
                  <a:pt x="235272" y="1411605"/>
                </a:lnTo>
                <a:cubicBezTo>
                  <a:pt x="105335" y="1411605"/>
                  <a:pt x="0" y="1306270"/>
                  <a:pt x="0" y="1176333"/>
                </a:cubicBezTo>
                <a:lnTo>
                  <a:pt x="0" y="235272"/>
                </a:lnTo>
                <a:cubicBezTo>
                  <a:pt x="0" y="105335"/>
                  <a:pt x="105335" y="0"/>
                  <a:pt x="235272" y="0"/>
                </a:cubicBezTo>
                <a:close/>
              </a:path>
            </a:pathLst>
          </a:custGeom>
          <a:ln>
            <a:headEnd/>
            <a:tailEnd/>
          </a:ln>
          <a:extLst>
            <a:ext uri="{909E8E84-426E-40DD-AFC4-6F175D3DCCD1}">
              <a14:hiddenFill xmlns:a14="http://schemas.microsoft.com/office/drawing/2010/main">
                <a:solidFill>
                  <a:srgbClr val="FFFFFF"/>
                </a:solidFill>
              </a14:hiddenFill>
            </a:ext>
          </a:extLst>
        </p:spPr>
        <p:style>
          <a:lnRef idx="0">
            <a:schemeClr val="accent5"/>
          </a:lnRef>
          <a:fillRef idx="3">
            <a:schemeClr val="accent5"/>
          </a:fillRef>
          <a:effectRef idx="3">
            <a:schemeClr val="accent5"/>
          </a:effectRef>
          <a:fontRef idx="minor">
            <a:schemeClr val="lt1"/>
          </a:fontRef>
        </p:style>
        <p:txBody>
          <a:bodyPr vert="horz" wrap="square" lIns="91440" tIns="45720" rIns="91440" bIns="45720" numCol="1" anchor="t" anchorCtr="0" compatLnSpc="1">
            <a:prstTxWarp prst="textNoShape">
              <a:avLst/>
            </a:prstTxWarp>
            <a:noAutofit/>
          </a:bodyPr>
          <a:lstStyle/>
          <a:p>
            <a:endParaRPr lang="en-US"/>
          </a:p>
        </p:txBody>
      </p:sp>
      <p:sp>
        <p:nvSpPr>
          <p:cNvPr id="35" name="Freeform: Shape 34">
            <a:extLst>
              <a:ext uri="{FF2B5EF4-FFF2-40B4-BE49-F238E27FC236}">
                <a16:creationId xmlns:a16="http://schemas.microsoft.com/office/drawing/2014/main" id="{2ADE7F65-0143-4548-B499-8B28259382DC}"/>
              </a:ext>
            </a:extLst>
          </p:cNvPr>
          <p:cNvSpPr>
            <a:spLocks/>
          </p:cNvSpPr>
          <p:nvPr/>
        </p:nvSpPr>
        <p:spPr bwMode="auto">
          <a:xfrm>
            <a:off x="7174691" y="1326198"/>
            <a:ext cx="4179108" cy="1411605"/>
          </a:xfrm>
          <a:custGeom>
            <a:avLst/>
            <a:gdLst>
              <a:gd name="connsiteX0" fmla="*/ 0 w 4179108"/>
              <a:gd name="connsiteY0" fmla="*/ 0 h 1411605"/>
              <a:gd name="connsiteX1" fmla="*/ 3943836 w 4179108"/>
              <a:gd name="connsiteY1" fmla="*/ 0 h 1411605"/>
              <a:gd name="connsiteX2" fmla="*/ 4179108 w 4179108"/>
              <a:gd name="connsiteY2" fmla="*/ 235272 h 1411605"/>
              <a:gd name="connsiteX3" fmla="*/ 4179108 w 4179108"/>
              <a:gd name="connsiteY3" fmla="*/ 1176333 h 1411605"/>
              <a:gd name="connsiteX4" fmla="*/ 3943836 w 4179108"/>
              <a:gd name="connsiteY4" fmla="*/ 1411605 h 1411605"/>
              <a:gd name="connsiteX5" fmla="*/ 1244340 w 4179108"/>
              <a:gd name="connsiteY5" fmla="*/ 1411605 h 1411605"/>
              <a:gd name="connsiteX6" fmla="*/ 1184471 w 4179108"/>
              <a:gd name="connsiteY6" fmla="*/ 1248029 h 1411605"/>
              <a:gd name="connsiteX7" fmla="*/ 92071 w 4179108"/>
              <a:gd name="connsiteY7" fmla="*/ 44353 h 1411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4179108" h="1411605">
                <a:moveTo>
                  <a:pt x="0" y="0"/>
                </a:moveTo>
                <a:lnTo>
                  <a:pt x="3943836" y="0"/>
                </a:lnTo>
                <a:cubicBezTo>
                  <a:pt x="4073773" y="0"/>
                  <a:pt x="4179108" y="105335"/>
                  <a:pt x="4179108" y="235272"/>
                </a:cubicBezTo>
                <a:lnTo>
                  <a:pt x="4179108" y="1176333"/>
                </a:lnTo>
                <a:cubicBezTo>
                  <a:pt x="4179108" y="1306270"/>
                  <a:pt x="4073773" y="1411605"/>
                  <a:pt x="3943836" y="1411605"/>
                </a:cubicBezTo>
                <a:lnTo>
                  <a:pt x="1244340" y="1411605"/>
                </a:lnTo>
                <a:lnTo>
                  <a:pt x="1184471" y="1248029"/>
                </a:lnTo>
                <a:cubicBezTo>
                  <a:pt x="966964" y="733786"/>
                  <a:pt x="579305" y="309034"/>
                  <a:pt x="92071" y="44353"/>
                </a:cubicBezTo>
                <a:close/>
              </a:path>
            </a:pathLst>
          </a:custGeom>
          <a:ln>
            <a:headEnd/>
            <a:tailEnd/>
          </a:ln>
          <a:extLst>
            <a:ext uri="{909E8E84-426E-40DD-AFC4-6F175D3DCCD1}">
              <a14:hiddenFill xmlns:a14="http://schemas.microsoft.com/office/drawing/2010/main">
                <a:solidFill>
                  <a:srgbClr val="FFFFFF"/>
                </a:solidFill>
              </a14:hiddenFill>
            </a:ext>
          </a:extLst>
        </p:spPr>
        <p:style>
          <a:lnRef idx="0">
            <a:schemeClr val="accent3"/>
          </a:lnRef>
          <a:fillRef idx="3">
            <a:schemeClr val="accent3"/>
          </a:fillRef>
          <a:effectRef idx="3">
            <a:schemeClr val="accent3"/>
          </a:effectRef>
          <a:fontRef idx="minor">
            <a:schemeClr val="lt1"/>
          </a:fontRef>
        </p:style>
        <p:txBody>
          <a:bodyPr vert="horz" wrap="square" lIns="91440" tIns="45720" rIns="91440" bIns="45720" numCol="1" anchor="t" anchorCtr="0" compatLnSpc="1">
            <a:prstTxWarp prst="textNoShape">
              <a:avLst/>
            </a:prstTxWarp>
            <a:noAutofit/>
          </a:bodyPr>
          <a:lstStyle/>
          <a:p>
            <a:endParaRPr lang="en-US" dirty="0"/>
          </a:p>
        </p:txBody>
      </p:sp>
      <p:sp>
        <p:nvSpPr>
          <p:cNvPr id="36" name="Freeform: Shape 35">
            <a:extLst>
              <a:ext uri="{FF2B5EF4-FFF2-40B4-BE49-F238E27FC236}">
                <a16:creationId xmlns:a16="http://schemas.microsoft.com/office/drawing/2014/main" id="{E47CDA9A-301C-4EA0-865E-E28B8E2F9B9E}"/>
              </a:ext>
            </a:extLst>
          </p:cNvPr>
          <p:cNvSpPr>
            <a:spLocks/>
          </p:cNvSpPr>
          <p:nvPr/>
        </p:nvSpPr>
        <p:spPr bwMode="auto">
          <a:xfrm>
            <a:off x="659654" y="1326198"/>
            <a:ext cx="4549655" cy="1411605"/>
          </a:xfrm>
          <a:custGeom>
            <a:avLst/>
            <a:gdLst>
              <a:gd name="connsiteX0" fmla="*/ 235272 w 4179109"/>
              <a:gd name="connsiteY0" fmla="*/ 0 h 1411605"/>
              <a:gd name="connsiteX1" fmla="*/ 4179109 w 4179109"/>
              <a:gd name="connsiteY1" fmla="*/ 0 h 1411605"/>
              <a:gd name="connsiteX2" fmla="*/ 4087039 w 4179109"/>
              <a:gd name="connsiteY2" fmla="*/ 44353 h 1411605"/>
              <a:gd name="connsiteX3" fmla="*/ 2994639 w 4179109"/>
              <a:gd name="connsiteY3" fmla="*/ 1248029 h 1411605"/>
              <a:gd name="connsiteX4" fmla="*/ 2934769 w 4179109"/>
              <a:gd name="connsiteY4" fmla="*/ 1411605 h 1411605"/>
              <a:gd name="connsiteX5" fmla="*/ 235272 w 4179109"/>
              <a:gd name="connsiteY5" fmla="*/ 1411605 h 1411605"/>
              <a:gd name="connsiteX6" fmla="*/ 0 w 4179109"/>
              <a:gd name="connsiteY6" fmla="*/ 1176333 h 1411605"/>
              <a:gd name="connsiteX7" fmla="*/ 0 w 4179109"/>
              <a:gd name="connsiteY7" fmla="*/ 235272 h 1411605"/>
              <a:gd name="connsiteX8" fmla="*/ 235272 w 4179109"/>
              <a:gd name="connsiteY8" fmla="*/ 0 h 14116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179109" h="1411605">
                <a:moveTo>
                  <a:pt x="235272" y="0"/>
                </a:moveTo>
                <a:lnTo>
                  <a:pt x="4179109" y="0"/>
                </a:lnTo>
                <a:lnTo>
                  <a:pt x="4087039" y="44353"/>
                </a:lnTo>
                <a:cubicBezTo>
                  <a:pt x="3599805" y="309034"/>
                  <a:pt x="3212146" y="733786"/>
                  <a:pt x="2994639" y="1248029"/>
                </a:cubicBezTo>
                <a:lnTo>
                  <a:pt x="2934769" y="1411605"/>
                </a:lnTo>
                <a:lnTo>
                  <a:pt x="235272" y="1411605"/>
                </a:lnTo>
                <a:cubicBezTo>
                  <a:pt x="105335" y="1411605"/>
                  <a:pt x="0" y="1306270"/>
                  <a:pt x="0" y="1176333"/>
                </a:cubicBezTo>
                <a:lnTo>
                  <a:pt x="0" y="235272"/>
                </a:lnTo>
                <a:cubicBezTo>
                  <a:pt x="0" y="105335"/>
                  <a:pt x="105335" y="0"/>
                  <a:pt x="235272" y="0"/>
                </a:cubicBezTo>
                <a:close/>
              </a:path>
            </a:pathLst>
          </a:custGeom>
          <a:ln>
            <a:headEnd/>
            <a:tailEnd/>
          </a:ln>
          <a:extLst>
            <a:ext uri="{909E8E84-426E-40DD-AFC4-6F175D3DCCD1}">
              <a14:hiddenFill xmlns:a14="http://schemas.microsoft.com/office/drawing/2010/main">
                <a:solidFill>
                  <a:srgbClr val="FFFFFF"/>
                </a:solidFill>
              </a14:hiddenFill>
            </a:ext>
          </a:extLst>
        </p:spPr>
        <p:style>
          <a:lnRef idx="0">
            <a:schemeClr val="accent2"/>
          </a:lnRef>
          <a:fillRef idx="3">
            <a:schemeClr val="accent2"/>
          </a:fillRef>
          <a:effectRef idx="3">
            <a:schemeClr val="accent2"/>
          </a:effectRef>
          <a:fontRef idx="minor">
            <a:schemeClr val="lt1"/>
          </a:fontRef>
        </p:style>
        <p:txBody>
          <a:bodyPr vert="horz" wrap="square" lIns="91440" tIns="45720" rIns="91440" bIns="45720" numCol="1" anchor="t" anchorCtr="0" compatLnSpc="1">
            <a:prstTxWarp prst="textNoShape">
              <a:avLst/>
            </a:prstTxWarp>
            <a:noAutofit/>
          </a:bodyPr>
          <a:lstStyle/>
          <a:p>
            <a:endParaRPr lang="en-US"/>
          </a:p>
        </p:txBody>
      </p:sp>
      <p:sp>
        <p:nvSpPr>
          <p:cNvPr id="37" name="Freeform 21">
            <a:extLst>
              <a:ext uri="{FF2B5EF4-FFF2-40B4-BE49-F238E27FC236}">
                <a16:creationId xmlns:a16="http://schemas.microsoft.com/office/drawing/2014/main" id="{2E861598-DEB8-4580-BEA4-879EDF0CBD1D}"/>
              </a:ext>
            </a:extLst>
          </p:cNvPr>
          <p:cNvSpPr>
            <a:spLocks/>
          </p:cNvSpPr>
          <p:nvPr/>
        </p:nvSpPr>
        <p:spPr bwMode="auto">
          <a:xfrm>
            <a:off x="4143693" y="1577975"/>
            <a:ext cx="1906905" cy="1908969"/>
          </a:xfrm>
          <a:custGeom>
            <a:avLst/>
            <a:gdLst>
              <a:gd name="T0" fmla="*/ 0 w 6864"/>
              <a:gd name="T1" fmla="*/ 6864 h 6864"/>
              <a:gd name="T2" fmla="*/ 6864 w 6864"/>
              <a:gd name="T3" fmla="*/ 0 h 6864"/>
              <a:gd name="T4" fmla="*/ 6864 w 6864"/>
              <a:gd name="T5" fmla="*/ 6864 h 6864"/>
              <a:gd name="T6" fmla="*/ 0 w 6864"/>
              <a:gd name="T7" fmla="*/ 6864 h 6864"/>
            </a:gdLst>
            <a:ahLst/>
            <a:cxnLst>
              <a:cxn ang="0">
                <a:pos x="T0" y="T1"/>
              </a:cxn>
              <a:cxn ang="0">
                <a:pos x="T2" y="T3"/>
              </a:cxn>
              <a:cxn ang="0">
                <a:pos x="T4" y="T5"/>
              </a:cxn>
              <a:cxn ang="0">
                <a:pos x="T6" y="T7"/>
              </a:cxn>
            </a:cxnLst>
            <a:rect l="0" t="0" r="r" b="b"/>
            <a:pathLst>
              <a:path w="6864" h="6864">
                <a:moveTo>
                  <a:pt x="0" y="6864"/>
                </a:moveTo>
                <a:cubicBezTo>
                  <a:pt x="0" y="3074"/>
                  <a:pt x="3074" y="0"/>
                  <a:pt x="6864" y="0"/>
                </a:cubicBezTo>
                <a:lnTo>
                  <a:pt x="6864" y="6864"/>
                </a:lnTo>
                <a:lnTo>
                  <a:pt x="0" y="6864"/>
                </a:lnTo>
                <a:close/>
              </a:path>
            </a:pathLst>
          </a:custGeom>
          <a:solidFill>
            <a:schemeClr val="accent2"/>
          </a:solidFill>
          <a:ln w="0">
            <a:noFill/>
            <a:prstDash val="solid"/>
            <a:round/>
            <a:headEnd/>
            <a:tailEnd/>
          </a:ln>
          <a:effectLst>
            <a:innerShdw dist="50800" dir="2700000">
              <a:prstClr val="black">
                <a:alpha val="30000"/>
              </a:prstClr>
            </a:innerShdw>
          </a:effectLst>
        </p:spPr>
        <p:txBody>
          <a:bodyPr vert="horz" wrap="square" lIns="91440" tIns="45720" rIns="91440" bIns="45720" numCol="1" anchor="t" anchorCtr="0" compatLnSpc="1">
            <a:prstTxWarp prst="textNoShape">
              <a:avLst/>
            </a:prstTxWarp>
          </a:bodyPr>
          <a:lstStyle/>
          <a:p>
            <a:endParaRPr lang="en-US" dirty="0"/>
          </a:p>
        </p:txBody>
      </p:sp>
      <p:sp>
        <p:nvSpPr>
          <p:cNvPr id="38" name="Freeform 23">
            <a:extLst>
              <a:ext uri="{FF2B5EF4-FFF2-40B4-BE49-F238E27FC236}">
                <a16:creationId xmlns:a16="http://schemas.microsoft.com/office/drawing/2014/main" id="{77248657-44A6-4FFB-9791-53D61C56E1B9}"/>
              </a:ext>
            </a:extLst>
          </p:cNvPr>
          <p:cNvSpPr>
            <a:spLocks/>
          </p:cNvSpPr>
          <p:nvPr/>
        </p:nvSpPr>
        <p:spPr bwMode="auto">
          <a:xfrm>
            <a:off x="6141403" y="1577975"/>
            <a:ext cx="1906905" cy="1908969"/>
          </a:xfrm>
          <a:custGeom>
            <a:avLst/>
            <a:gdLst>
              <a:gd name="T0" fmla="*/ 0 w 6864"/>
              <a:gd name="T1" fmla="*/ 0 h 6864"/>
              <a:gd name="T2" fmla="*/ 6864 w 6864"/>
              <a:gd name="T3" fmla="*/ 6864 h 6864"/>
              <a:gd name="T4" fmla="*/ 0 w 6864"/>
              <a:gd name="T5" fmla="*/ 6864 h 6864"/>
              <a:gd name="T6" fmla="*/ 0 w 6864"/>
              <a:gd name="T7" fmla="*/ 0 h 6864"/>
            </a:gdLst>
            <a:ahLst/>
            <a:cxnLst>
              <a:cxn ang="0">
                <a:pos x="T0" y="T1"/>
              </a:cxn>
              <a:cxn ang="0">
                <a:pos x="T2" y="T3"/>
              </a:cxn>
              <a:cxn ang="0">
                <a:pos x="T4" y="T5"/>
              </a:cxn>
              <a:cxn ang="0">
                <a:pos x="T6" y="T7"/>
              </a:cxn>
            </a:cxnLst>
            <a:rect l="0" t="0" r="r" b="b"/>
            <a:pathLst>
              <a:path w="6864" h="6864">
                <a:moveTo>
                  <a:pt x="0" y="0"/>
                </a:moveTo>
                <a:cubicBezTo>
                  <a:pt x="3791" y="0"/>
                  <a:pt x="6864" y="3074"/>
                  <a:pt x="6864" y="6864"/>
                </a:cubicBezTo>
                <a:lnTo>
                  <a:pt x="0" y="6864"/>
                </a:lnTo>
                <a:lnTo>
                  <a:pt x="0" y="0"/>
                </a:lnTo>
                <a:close/>
              </a:path>
            </a:pathLst>
          </a:custGeom>
          <a:solidFill>
            <a:schemeClr val="accent3"/>
          </a:solidFill>
          <a:ln w="0">
            <a:noFill/>
            <a:prstDash val="solid"/>
            <a:round/>
            <a:headEnd/>
            <a:tailEnd/>
          </a:ln>
          <a:effectLst>
            <a:innerShdw dist="50800" dir="2700000">
              <a:prstClr val="black">
                <a:alpha val="30000"/>
              </a:prstClr>
            </a:innerShdw>
          </a:effectLst>
        </p:spPr>
        <p:txBody>
          <a:bodyPr vert="horz" wrap="square" lIns="91440" tIns="45720" rIns="91440" bIns="45720" numCol="1" anchor="t" anchorCtr="0" compatLnSpc="1">
            <a:prstTxWarp prst="textNoShape">
              <a:avLst/>
            </a:prstTxWarp>
          </a:bodyPr>
          <a:lstStyle/>
          <a:p>
            <a:endParaRPr lang="en-US" dirty="0"/>
          </a:p>
        </p:txBody>
      </p:sp>
      <p:sp>
        <p:nvSpPr>
          <p:cNvPr id="39" name="Freeform 25">
            <a:extLst>
              <a:ext uri="{FF2B5EF4-FFF2-40B4-BE49-F238E27FC236}">
                <a16:creationId xmlns:a16="http://schemas.microsoft.com/office/drawing/2014/main" id="{D1B44529-4846-4D6D-9778-7CBC88C337BD}"/>
              </a:ext>
            </a:extLst>
          </p:cNvPr>
          <p:cNvSpPr>
            <a:spLocks/>
          </p:cNvSpPr>
          <p:nvPr/>
        </p:nvSpPr>
        <p:spPr bwMode="auto">
          <a:xfrm>
            <a:off x="6141403" y="3577749"/>
            <a:ext cx="1906905" cy="1904842"/>
          </a:xfrm>
          <a:custGeom>
            <a:avLst/>
            <a:gdLst>
              <a:gd name="T0" fmla="*/ 6864 w 6864"/>
              <a:gd name="T1" fmla="*/ 0 h 6848"/>
              <a:gd name="T2" fmla="*/ 0 w 6864"/>
              <a:gd name="T3" fmla="*/ 6848 h 6848"/>
              <a:gd name="T4" fmla="*/ 0 w 6864"/>
              <a:gd name="T5" fmla="*/ 0 h 6848"/>
              <a:gd name="T6" fmla="*/ 6864 w 6864"/>
              <a:gd name="T7" fmla="*/ 0 h 6848"/>
            </a:gdLst>
            <a:ahLst/>
            <a:cxnLst>
              <a:cxn ang="0">
                <a:pos x="T0" y="T1"/>
              </a:cxn>
              <a:cxn ang="0">
                <a:pos x="T2" y="T3"/>
              </a:cxn>
              <a:cxn ang="0">
                <a:pos x="T4" y="T5"/>
              </a:cxn>
              <a:cxn ang="0">
                <a:pos x="T6" y="T7"/>
              </a:cxn>
            </a:cxnLst>
            <a:rect l="0" t="0" r="r" b="b"/>
            <a:pathLst>
              <a:path w="6864" h="6848">
                <a:moveTo>
                  <a:pt x="6864" y="0"/>
                </a:moveTo>
                <a:cubicBezTo>
                  <a:pt x="6864" y="3783"/>
                  <a:pt x="3791" y="6848"/>
                  <a:pt x="0" y="6848"/>
                </a:cubicBezTo>
                <a:lnTo>
                  <a:pt x="0" y="0"/>
                </a:lnTo>
                <a:lnTo>
                  <a:pt x="6864" y="0"/>
                </a:lnTo>
                <a:close/>
              </a:path>
            </a:pathLst>
          </a:custGeom>
          <a:solidFill>
            <a:schemeClr val="accent6"/>
          </a:solidFill>
          <a:ln w="0">
            <a:noFill/>
            <a:prstDash val="solid"/>
            <a:round/>
            <a:headEnd/>
            <a:tailEnd/>
          </a:ln>
          <a:effectLst>
            <a:innerShdw dist="50800" dir="2700000">
              <a:prstClr val="black">
                <a:alpha val="30000"/>
              </a:prstClr>
            </a:innerShdw>
          </a:effectLst>
        </p:spPr>
        <p:txBody>
          <a:bodyPr vert="horz" wrap="square" lIns="91440" tIns="45720" rIns="91440" bIns="45720" numCol="1" anchor="t" anchorCtr="0" compatLnSpc="1">
            <a:prstTxWarp prst="textNoShape">
              <a:avLst/>
            </a:prstTxWarp>
          </a:bodyPr>
          <a:lstStyle/>
          <a:p>
            <a:endParaRPr lang="en-US" dirty="0"/>
          </a:p>
        </p:txBody>
      </p:sp>
      <p:sp>
        <p:nvSpPr>
          <p:cNvPr id="40" name="Freeform 27">
            <a:extLst>
              <a:ext uri="{FF2B5EF4-FFF2-40B4-BE49-F238E27FC236}">
                <a16:creationId xmlns:a16="http://schemas.microsoft.com/office/drawing/2014/main" id="{362DFCDC-B661-4AD5-80E1-D3FBFAB20992}"/>
              </a:ext>
            </a:extLst>
          </p:cNvPr>
          <p:cNvSpPr>
            <a:spLocks/>
          </p:cNvSpPr>
          <p:nvPr/>
        </p:nvSpPr>
        <p:spPr bwMode="auto">
          <a:xfrm>
            <a:off x="4143693" y="3577749"/>
            <a:ext cx="1906905" cy="1904842"/>
          </a:xfrm>
          <a:custGeom>
            <a:avLst/>
            <a:gdLst>
              <a:gd name="T0" fmla="*/ 6864 w 6864"/>
              <a:gd name="T1" fmla="*/ 6848 h 6848"/>
              <a:gd name="T2" fmla="*/ 0 w 6864"/>
              <a:gd name="T3" fmla="*/ 0 h 6848"/>
              <a:gd name="T4" fmla="*/ 6864 w 6864"/>
              <a:gd name="T5" fmla="*/ 0 h 6848"/>
              <a:gd name="T6" fmla="*/ 6864 w 6864"/>
              <a:gd name="T7" fmla="*/ 6848 h 6848"/>
            </a:gdLst>
            <a:ahLst/>
            <a:cxnLst>
              <a:cxn ang="0">
                <a:pos x="T0" y="T1"/>
              </a:cxn>
              <a:cxn ang="0">
                <a:pos x="T2" y="T3"/>
              </a:cxn>
              <a:cxn ang="0">
                <a:pos x="T4" y="T5"/>
              </a:cxn>
              <a:cxn ang="0">
                <a:pos x="T6" y="T7"/>
              </a:cxn>
            </a:cxnLst>
            <a:rect l="0" t="0" r="r" b="b"/>
            <a:pathLst>
              <a:path w="6864" h="6848">
                <a:moveTo>
                  <a:pt x="6864" y="6848"/>
                </a:moveTo>
                <a:cubicBezTo>
                  <a:pt x="3074" y="6848"/>
                  <a:pt x="0" y="3783"/>
                  <a:pt x="0" y="0"/>
                </a:cubicBezTo>
                <a:lnTo>
                  <a:pt x="6864" y="0"/>
                </a:lnTo>
                <a:lnTo>
                  <a:pt x="6864" y="6848"/>
                </a:lnTo>
                <a:close/>
              </a:path>
            </a:pathLst>
          </a:custGeom>
          <a:solidFill>
            <a:schemeClr val="accent5"/>
          </a:solidFill>
          <a:ln w="0">
            <a:noFill/>
            <a:prstDash val="solid"/>
            <a:round/>
            <a:headEnd/>
            <a:tailEnd/>
          </a:ln>
          <a:effectLst>
            <a:innerShdw dist="50800" dir="2700000">
              <a:prstClr val="black">
                <a:alpha val="30000"/>
              </a:prstClr>
            </a:innerShdw>
          </a:effectLst>
        </p:spPr>
        <p:txBody>
          <a:bodyPr vert="horz" wrap="square" lIns="91440" tIns="45720" rIns="91440" bIns="45720" numCol="1" anchor="t" anchorCtr="0" compatLnSpc="1">
            <a:prstTxWarp prst="textNoShape">
              <a:avLst/>
            </a:prstTxWarp>
          </a:bodyPr>
          <a:lstStyle/>
          <a:p>
            <a:endParaRPr lang="en-US" dirty="0"/>
          </a:p>
        </p:txBody>
      </p:sp>
      <p:sp>
        <p:nvSpPr>
          <p:cNvPr id="77" name="TextBox 76">
            <a:extLst>
              <a:ext uri="{FF2B5EF4-FFF2-40B4-BE49-F238E27FC236}">
                <a16:creationId xmlns:a16="http://schemas.microsoft.com/office/drawing/2014/main" id="{ED485E2B-C23F-4750-B276-FBA3EEFB3436}"/>
              </a:ext>
            </a:extLst>
          </p:cNvPr>
          <p:cNvSpPr txBox="1"/>
          <p:nvPr/>
        </p:nvSpPr>
        <p:spPr>
          <a:xfrm>
            <a:off x="8465063" y="1493391"/>
            <a:ext cx="2762260" cy="1077218"/>
          </a:xfrm>
          <a:prstGeom prst="rect">
            <a:avLst/>
          </a:prstGeom>
          <a:noFill/>
        </p:spPr>
        <p:txBody>
          <a:bodyPr wrap="square" lIns="0" rIns="0" rtlCol="0" anchor="t">
            <a:spAutoFit/>
          </a:bodyPr>
          <a:lstStyle/>
          <a:p>
            <a:r>
              <a:rPr lang="en-GB" sz="1600" dirty="0">
                <a:latin typeface="Franklin Gothic Book" panose="020B0503020102020204"/>
              </a:rPr>
              <a:t>Unbiased judiciary system that ensures access to justice regardless of the nature of one’s diversity</a:t>
            </a:r>
            <a:endParaRPr lang="en-US" sz="1200" noProof="1">
              <a:solidFill>
                <a:schemeClr val="tx1">
                  <a:lumMod val="65000"/>
                  <a:lumOff val="35000"/>
                </a:schemeClr>
              </a:solidFill>
            </a:endParaRPr>
          </a:p>
        </p:txBody>
      </p:sp>
      <p:sp>
        <p:nvSpPr>
          <p:cNvPr id="80" name="TextBox 79">
            <a:extLst>
              <a:ext uri="{FF2B5EF4-FFF2-40B4-BE49-F238E27FC236}">
                <a16:creationId xmlns:a16="http://schemas.microsoft.com/office/drawing/2014/main" id="{53B1695C-55AC-495C-A733-DA843288B28B}"/>
              </a:ext>
            </a:extLst>
          </p:cNvPr>
          <p:cNvSpPr txBox="1"/>
          <p:nvPr/>
        </p:nvSpPr>
        <p:spPr>
          <a:xfrm>
            <a:off x="856098" y="1496904"/>
            <a:ext cx="3212839" cy="1077218"/>
          </a:xfrm>
          <a:prstGeom prst="rect">
            <a:avLst/>
          </a:prstGeom>
          <a:noFill/>
        </p:spPr>
        <p:txBody>
          <a:bodyPr wrap="square" lIns="0" rIns="0" rtlCol="0" anchor="t">
            <a:spAutoFit/>
          </a:bodyPr>
          <a:lstStyle/>
          <a:p>
            <a:r>
              <a:rPr lang="en-GB" sz="1600" dirty="0">
                <a:latin typeface="Franklin Gothic Book" panose="020B0503020102020204"/>
              </a:rPr>
              <a:t>A tribunal to review matters relating to stigma and discrimination against female sex workers, bar hostesses, &amp; young women</a:t>
            </a:r>
            <a:endParaRPr lang="en-US" sz="1600" noProof="1">
              <a:latin typeface="Franklin Gothic Book" panose="020B0503020102020204"/>
            </a:endParaRPr>
          </a:p>
        </p:txBody>
      </p:sp>
      <p:sp>
        <p:nvSpPr>
          <p:cNvPr id="83" name="TextBox 82">
            <a:extLst>
              <a:ext uri="{FF2B5EF4-FFF2-40B4-BE49-F238E27FC236}">
                <a16:creationId xmlns:a16="http://schemas.microsoft.com/office/drawing/2014/main" id="{A4D142E7-0812-4B0E-B2C5-553700EE54AC}"/>
              </a:ext>
            </a:extLst>
          </p:cNvPr>
          <p:cNvSpPr txBox="1"/>
          <p:nvPr/>
        </p:nvSpPr>
        <p:spPr>
          <a:xfrm>
            <a:off x="980464" y="4489956"/>
            <a:ext cx="2707736" cy="1077218"/>
          </a:xfrm>
          <a:prstGeom prst="rect">
            <a:avLst/>
          </a:prstGeom>
          <a:noFill/>
        </p:spPr>
        <p:txBody>
          <a:bodyPr wrap="square" lIns="0" rIns="0" rtlCol="0" anchor="t">
            <a:spAutoFit/>
          </a:bodyPr>
          <a:lstStyle/>
          <a:p>
            <a:r>
              <a:rPr lang="en-GB" sz="1600" dirty="0">
                <a:latin typeface="Franklin Gothic Book" panose="020B0503020102020204"/>
              </a:rPr>
              <a:t>Fair labour practices including right to employment, fair remuneration, and reasonable working conditions</a:t>
            </a:r>
            <a:endParaRPr lang="en-US" sz="1200" noProof="1">
              <a:solidFill>
                <a:schemeClr val="bg1"/>
              </a:solidFill>
              <a:latin typeface="Franklin Gothic Book" panose="020B0503020102020204"/>
            </a:endParaRPr>
          </a:p>
        </p:txBody>
      </p:sp>
      <p:grpSp>
        <p:nvGrpSpPr>
          <p:cNvPr id="84" name="Group 83">
            <a:extLst>
              <a:ext uri="{FF2B5EF4-FFF2-40B4-BE49-F238E27FC236}">
                <a16:creationId xmlns:a16="http://schemas.microsoft.com/office/drawing/2014/main" id="{43FD9A4C-BEAC-4863-9B5F-E7A0CF247E53}"/>
              </a:ext>
            </a:extLst>
          </p:cNvPr>
          <p:cNvGrpSpPr/>
          <p:nvPr/>
        </p:nvGrpSpPr>
        <p:grpSpPr>
          <a:xfrm>
            <a:off x="8372505" y="4325909"/>
            <a:ext cx="3366568" cy="1323439"/>
            <a:chOff x="8921977" y="1375455"/>
            <a:chExt cx="3216681" cy="1323439"/>
          </a:xfrm>
        </p:grpSpPr>
        <p:sp>
          <p:nvSpPr>
            <p:cNvPr id="85" name="TextBox 84">
              <a:extLst>
                <a:ext uri="{FF2B5EF4-FFF2-40B4-BE49-F238E27FC236}">
                  <a16:creationId xmlns:a16="http://schemas.microsoft.com/office/drawing/2014/main" id="{2696A798-BC2E-484B-8100-52F130C8A06E}"/>
                </a:ext>
              </a:extLst>
            </p:cNvPr>
            <p:cNvSpPr txBox="1"/>
            <p:nvPr/>
          </p:nvSpPr>
          <p:spPr>
            <a:xfrm>
              <a:off x="8921977" y="1466725"/>
              <a:ext cx="2937088" cy="461665"/>
            </a:xfrm>
            <a:prstGeom prst="rect">
              <a:avLst/>
            </a:prstGeom>
            <a:noFill/>
          </p:spPr>
          <p:txBody>
            <a:bodyPr wrap="square" lIns="0" rIns="0" rtlCol="0" anchor="b">
              <a:spAutoFit/>
            </a:bodyPr>
            <a:lstStyle/>
            <a:p>
              <a:endParaRPr lang="en-US" sz="2400" b="1" cap="all" noProof="1"/>
            </a:p>
          </p:txBody>
        </p:sp>
        <p:sp>
          <p:nvSpPr>
            <p:cNvPr id="86" name="TextBox 85">
              <a:extLst>
                <a:ext uri="{FF2B5EF4-FFF2-40B4-BE49-F238E27FC236}">
                  <a16:creationId xmlns:a16="http://schemas.microsoft.com/office/drawing/2014/main" id="{FB7AD950-4896-49CC-BB99-91D17569FA03}"/>
                </a:ext>
              </a:extLst>
            </p:cNvPr>
            <p:cNvSpPr txBox="1"/>
            <p:nvPr/>
          </p:nvSpPr>
          <p:spPr>
            <a:xfrm>
              <a:off x="9010414" y="1375455"/>
              <a:ext cx="3128244" cy="1323439"/>
            </a:xfrm>
            <a:prstGeom prst="rect">
              <a:avLst/>
            </a:prstGeom>
            <a:noFill/>
          </p:spPr>
          <p:txBody>
            <a:bodyPr wrap="square" lIns="0" rIns="0" rtlCol="0" anchor="t">
              <a:spAutoFit/>
            </a:bodyPr>
            <a:lstStyle/>
            <a:p>
              <a:r>
                <a:rPr lang="en-GB" sz="1600" dirty="0">
                  <a:latin typeface="Franklin Gothic Book" panose="020B0503020102020204"/>
                </a:rPr>
                <a:t>Access to comprehensive HIV and SRH services free from stigma and discrimination, including emergency services (e.g., post-rape care) and ART (even when in detention)</a:t>
              </a:r>
              <a:endParaRPr lang="en-US" sz="1200" noProof="1">
                <a:solidFill>
                  <a:schemeClr val="tx1">
                    <a:lumMod val="65000"/>
                    <a:lumOff val="35000"/>
                  </a:schemeClr>
                </a:solidFill>
              </a:endParaRPr>
            </a:p>
          </p:txBody>
        </p:sp>
      </p:grpSp>
      <p:sp>
        <p:nvSpPr>
          <p:cNvPr id="21" name="Arrow: Circular 2">
            <a:extLst>
              <a:ext uri="{FF2B5EF4-FFF2-40B4-BE49-F238E27FC236}">
                <a16:creationId xmlns:a16="http://schemas.microsoft.com/office/drawing/2014/main" id="{93300CF3-AA86-48C8-979E-4FA8F84D7072}"/>
              </a:ext>
            </a:extLst>
          </p:cNvPr>
          <p:cNvSpPr/>
          <p:nvPr/>
        </p:nvSpPr>
        <p:spPr>
          <a:xfrm>
            <a:off x="5386078" y="2471664"/>
            <a:ext cx="1419843" cy="1419843"/>
          </a:xfrm>
          <a:prstGeom prst="circular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3" name="Arrow: Circular 2">
            <a:extLst>
              <a:ext uri="{FF2B5EF4-FFF2-40B4-BE49-F238E27FC236}">
                <a16:creationId xmlns:a16="http://schemas.microsoft.com/office/drawing/2014/main" id="{93300CF3-AA86-48C8-979E-4FA8F84D7072}"/>
              </a:ext>
            </a:extLst>
          </p:cNvPr>
          <p:cNvSpPr/>
          <p:nvPr/>
        </p:nvSpPr>
        <p:spPr>
          <a:xfrm rot="10800000">
            <a:off x="5389241" y="3110327"/>
            <a:ext cx="1419843" cy="1419843"/>
          </a:xfrm>
          <a:prstGeom prst="circular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69441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a:xfrm>
            <a:off x="750459" y="274639"/>
            <a:ext cx="10691084" cy="804805"/>
          </a:xfrm>
        </p:spPr>
        <p:txBody>
          <a:bodyPr/>
          <a:lstStyle/>
          <a:p>
            <a:r>
              <a:rPr lang="en-US" dirty="0">
                <a:solidFill>
                  <a:srgbClr val="FF0000"/>
                </a:solidFill>
              </a:rPr>
              <a:t>BHESP’s Gender Transformative Approaches</a:t>
            </a:r>
          </a:p>
        </p:txBody>
      </p:sp>
      <p:sp>
        <p:nvSpPr>
          <p:cNvPr id="34" name="TextBox 33">
            <a:extLst>
              <a:ext uri="{FF2B5EF4-FFF2-40B4-BE49-F238E27FC236}">
                <a16:creationId xmlns:a16="http://schemas.microsoft.com/office/drawing/2014/main" id="{18AC7869-336D-4A6F-B7B1-B9DE19683E73}"/>
              </a:ext>
            </a:extLst>
          </p:cNvPr>
          <p:cNvSpPr txBox="1"/>
          <p:nvPr/>
        </p:nvSpPr>
        <p:spPr>
          <a:xfrm>
            <a:off x="4190299" y="1351865"/>
            <a:ext cx="6619182" cy="1129540"/>
          </a:xfrm>
          <a:prstGeom prst="rect">
            <a:avLst/>
          </a:prstGeom>
          <a:noFill/>
        </p:spPr>
        <p:txBody>
          <a:bodyPr wrap="square" lIns="0" rIns="0" rtlCol="0" anchor="b">
            <a:spAutoFit/>
          </a:bodyPr>
          <a:lstStyle/>
          <a:p>
            <a:pPr>
              <a:lnSpc>
                <a:spcPct val="85000"/>
              </a:lnSpc>
            </a:pPr>
            <a:r>
              <a:rPr lang="en-GB" sz="2400" b="1" dirty="0">
                <a:latin typeface="Franklin Gothic Book" panose="020B0503020102020204"/>
              </a:rPr>
              <a:t>Increase access to comprehensive HIV prevention, care, and treatment services</a:t>
            </a:r>
          </a:p>
          <a:p>
            <a:pPr>
              <a:lnSpc>
                <a:spcPct val="95000"/>
              </a:lnSpc>
            </a:pPr>
            <a:r>
              <a:rPr lang="en-GB" sz="1400" dirty="0">
                <a:solidFill>
                  <a:prstClr val="black"/>
                </a:solidFill>
                <a:latin typeface="Franklin Gothic Book" panose="020B0503020102020204"/>
              </a:rPr>
              <a:t>Established stigma-free drop in centres, outreach programs, and safe spaces that meet the needs of female sex workers and young women</a:t>
            </a:r>
            <a:endParaRPr lang="en-GB" sz="2400" b="1" dirty="0">
              <a:latin typeface="Franklin Gothic Book" panose="020B0503020102020204"/>
            </a:endParaRPr>
          </a:p>
        </p:txBody>
      </p:sp>
      <p:sp>
        <p:nvSpPr>
          <p:cNvPr id="37" name="TextBox 36">
            <a:extLst>
              <a:ext uri="{FF2B5EF4-FFF2-40B4-BE49-F238E27FC236}">
                <a16:creationId xmlns:a16="http://schemas.microsoft.com/office/drawing/2014/main" id="{9386D8E0-E3F8-446C-AA03-7ABFFC4DAF87}"/>
              </a:ext>
            </a:extLst>
          </p:cNvPr>
          <p:cNvSpPr txBox="1"/>
          <p:nvPr/>
        </p:nvSpPr>
        <p:spPr>
          <a:xfrm>
            <a:off x="4190299" y="2982724"/>
            <a:ext cx="6948772" cy="892552"/>
          </a:xfrm>
          <a:prstGeom prst="rect">
            <a:avLst/>
          </a:prstGeom>
          <a:noFill/>
        </p:spPr>
        <p:txBody>
          <a:bodyPr wrap="square" lIns="0" rIns="0" rtlCol="0" anchor="b">
            <a:spAutoFit/>
          </a:bodyPr>
          <a:lstStyle/>
          <a:p>
            <a:r>
              <a:rPr lang="en-GB" sz="2400" b="1" dirty="0">
                <a:latin typeface="Franklin Gothic Book" panose="020B0503020102020204"/>
              </a:rPr>
              <a:t>Empower diverse women to take leadership</a:t>
            </a:r>
          </a:p>
          <a:p>
            <a:pPr lvl="0"/>
            <a:r>
              <a:rPr lang="en-US" sz="1400" dirty="0">
                <a:solidFill>
                  <a:prstClr val="black"/>
                </a:solidFill>
                <a:latin typeface="Franklin Gothic Book" panose="020B0503020102020204"/>
              </a:rPr>
              <a:t>Trained women as paralegals to take the lead in raising awareness and championing women’s rights, and monitoring and responding to cases of gender-based violence</a:t>
            </a:r>
          </a:p>
        </p:txBody>
      </p:sp>
      <p:sp>
        <p:nvSpPr>
          <p:cNvPr id="40" name="TextBox 39">
            <a:extLst>
              <a:ext uri="{FF2B5EF4-FFF2-40B4-BE49-F238E27FC236}">
                <a16:creationId xmlns:a16="http://schemas.microsoft.com/office/drawing/2014/main" id="{B1DC35BF-7F35-4CBE-93EE-4C7B0E26FE5F}"/>
              </a:ext>
            </a:extLst>
          </p:cNvPr>
          <p:cNvSpPr txBox="1"/>
          <p:nvPr/>
        </p:nvSpPr>
        <p:spPr>
          <a:xfrm>
            <a:off x="4190299" y="4471723"/>
            <a:ext cx="5976400" cy="892552"/>
          </a:xfrm>
          <a:prstGeom prst="rect">
            <a:avLst/>
          </a:prstGeom>
          <a:noFill/>
        </p:spPr>
        <p:txBody>
          <a:bodyPr wrap="square" lIns="0" rIns="0" rtlCol="0" anchor="b">
            <a:spAutoFit/>
          </a:bodyPr>
          <a:lstStyle/>
          <a:p>
            <a:r>
              <a:rPr lang="en-GB" sz="2400" b="1" dirty="0">
                <a:latin typeface="Franklin Gothic Book" panose="020B0503020102020204"/>
              </a:rPr>
              <a:t>Conduct rights-based advocacy</a:t>
            </a:r>
          </a:p>
          <a:p>
            <a:pPr lvl="0"/>
            <a:r>
              <a:rPr lang="en-GB" sz="1400" dirty="0">
                <a:solidFill>
                  <a:prstClr val="black"/>
                </a:solidFill>
                <a:latin typeface="Franklin Gothic Book" panose="020B0503020102020204"/>
              </a:rPr>
              <a:t>Leading campaigns that promote sex workers’ right to participation in decision-making chambers (e.g. TWGs and task forces)</a:t>
            </a:r>
            <a:endParaRPr lang="en-GB" sz="2400" b="1" dirty="0">
              <a:latin typeface="Franklin Gothic Book" panose="020B0503020102020204"/>
            </a:endParaRPr>
          </a:p>
        </p:txBody>
      </p:sp>
      <p:sp>
        <p:nvSpPr>
          <p:cNvPr id="77" name="Freeform 14">
            <a:extLst>
              <a:ext uri="{FF2B5EF4-FFF2-40B4-BE49-F238E27FC236}">
                <a16:creationId xmlns:a16="http://schemas.microsoft.com/office/drawing/2014/main" id="{8B5215FC-7AB9-422E-852B-1190F134871D}"/>
              </a:ext>
            </a:extLst>
          </p:cNvPr>
          <p:cNvSpPr>
            <a:spLocks/>
          </p:cNvSpPr>
          <p:nvPr/>
        </p:nvSpPr>
        <p:spPr bwMode="auto">
          <a:xfrm>
            <a:off x="-44047" y="1139826"/>
            <a:ext cx="2309813" cy="4619625"/>
          </a:xfrm>
          <a:custGeom>
            <a:avLst/>
            <a:gdLst>
              <a:gd name="T0" fmla="*/ 0 w 3559"/>
              <a:gd name="T1" fmla="*/ 0 h 7118"/>
              <a:gd name="T2" fmla="*/ 3559 w 3559"/>
              <a:gd name="T3" fmla="*/ 3559 h 7118"/>
              <a:gd name="T4" fmla="*/ 0 w 3559"/>
              <a:gd name="T5" fmla="*/ 7118 h 7118"/>
              <a:gd name="T6" fmla="*/ 0 w 3559"/>
              <a:gd name="T7" fmla="*/ 6593 h 7118"/>
              <a:gd name="T8" fmla="*/ 3034 w 3559"/>
              <a:gd name="T9" fmla="*/ 3559 h 7118"/>
              <a:gd name="T10" fmla="*/ 0 w 3559"/>
              <a:gd name="T11" fmla="*/ 525 h 7118"/>
              <a:gd name="T12" fmla="*/ 0 w 3559"/>
              <a:gd name="T13" fmla="*/ 0 h 7118"/>
            </a:gdLst>
            <a:ahLst/>
            <a:cxnLst>
              <a:cxn ang="0">
                <a:pos x="T0" y="T1"/>
              </a:cxn>
              <a:cxn ang="0">
                <a:pos x="T2" y="T3"/>
              </a:cxn>
              <a:cxn ang="0">
                <a:pos x="T4" y="T5"/>
              </a:cxn>
              <a:cxn ang="0">
                <a:pos x="T6" y="T7"/>
              </a:cxn>
              <a:cxn ang="0">
                <a:pos x="T8" y="T9"/>
              </a:cxn>
              <a:cxn ang="0">
                <a:pos x="T10" y="T11"/>
              </a:cxn>
              <a:cxn ang="0">
                <a:pos x="T12" y="T13"/>
              </a:cxn>
            </a:cxnLst>
            <a:rect l="0" t="0" r="r" b="b"/>
            <a:pathLst>
              <a:path w="3559" h="7118">
                <a:moveTo>
                  <a:pt x="0" y="0"/>
                </a:moveTo>
                <a:cubicBezTo>
                  <a:pt x="1966" y="0"/>
                  <a:pt x="3559" y="1594"/>
                  <a:pt x="3559" y="3559"/>
                </a:cubicBezTo>
                <a:cubicBezTo>
                  <a:pt x="3559" y="5525"/>
                  <a:pt x="1966" y="7118"/>
                  <a:pt x="0" y="7118"/>
                </a:cubicBezTo>
                <a:lnTo>
                  <a:pt x="0" y="6593"/>
                </a:lnTo>
                <a:cubicBezTo>
                  <a:pt x="1676" y="6593"/>
                  <a:pt x="3034" y="5235"/>
                  <a:pt x="3034" y="3559"/>
                </a:cubicBezTo>
                <a:cubicBezTo>
                  <a:pt x="3034" y="1884"/>
                  <a:pt x="1676" y="525"/>
                  <a:pt x="0" y="525"/>
                </a:cubicBezTo>
                <a:lnTo>
                  <a:pt x="0" y="0"/>
                </a:lnTo>
                <a:close/>
              </a:path>
            </a:pathLst>
          </a:custGeom>
          <a:solidFill>
            <a:srgbClr val="FE7600"/>
          </a:solidFill>
          <a:ln w="0">
            <a:solidFill>
              <a:schemeClr val="accent3"/>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cxnSp>
        <p:nvCxnSpPr>
          <p:cNvPr id="78" name="Straight Connector 77">
            <a:extLst>
              <a:ext uri="{FF2B5EF4-FFF2-40B4-BE49-F238E27FC236}">
                <a16:creationId xmlns:a16="http://schemas.microsoft.com/office/drawing/2014/main" id="{8C8AA849-C63A-47ED-9CB9-3F90FCD0FDB9}"/>
              </a:ext>
            </a:extLst>
          </p:cNvPr>
          <p:cNvCxnSpPr>
            <a:cxnSpLocks/>
          </p:cNvCxnSpPr>
          <p:nvPr/>
        </p:nvCxnSpPr>
        <p:spPr>
          <a:xfrm>
            <a:off x="1426029" y="4530086"/>
            <a:ext cx="2149642" cy="579927"/>
          </a:xfrm>
          <a:prstGeom prst="line">
            <a:avLst/>
          </a:prstGeom>
          <a:ln w="152400">
            <a:solidFill>
              <a:schemeClr val="accent4"/>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79" name="Oval 78">
            <a:extLst>
              <a:ext uri="{FF2B5EF4-FFF2-40B4-BE49-F238E27FC236}">
                <a16:creationId xmlns:a16="http://schemas.microsoft.com/office/drawing/2014/main" id="{1C53E748-79D0-4BA0-8A9E-BA30A81EA991}"/>
              </a:ext>
            </a:extLst>
          </p:cNvPr>
          <p:cNvSpPr/>
          <p:nvPr/>
        </p:nvSpPr>
        <p:spPr>
          <a:xfrm>
            <a:off x="3034566" y="4530086"/>
            <a:ext cx="878115" cy="878115"/>
          </a:xfrm>
          <a:prstGeom prst="ellipse">
            <a:avLst/>
          </a:prstGeom>
          <a:solidFill>
            <a:schemeClr val="accent4"/>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3600" b="1" dirty="0">
                <a:effectLst>
                  <a:outerShdw blurRad="38100" dist="38100" dir="2700000" algn="tl">
                    <a:srgbClr val="000000">
                      <a:alpha val="43137"/>
                    </a:srgbClr>
                  </a:outerShdw>
                </a:effectLst>
                <a:latin typeface="Franklin Gothic Book" panose="020B0503020102020204"/>
              </a:rPr>
              <a:t>3</a:t>
            </a:r>
          </a:p>
        </p:txBody>
      </p:sp>
      <p:sp>
        <p:nvSpPr>
          <p:cNvPr id="80" name="Freeform 11">
            <a:extLst>
              <a:ext uri="{FF2B5EF4-FFF2-40B4-BE49-F238E27FC236}">
                <a16:creationId xmlns:a16="http://schemas.microsoft.com/office/drawing/2014/main" id="{EA7C26BB-BD7E-45A4-8195-7E30554EB1F3}"/>
              </a:ext>
            </a:extLst>
          </p:cNvPr>
          <p:cNvSpPr>
            <a:spLocks/>
          </p:cNvSpPr>
          <p:nvPr/>
        </p:nvSpPr>
        <p:spPr bwMode="auto">
          <a:xfrm>
            <a:off x="1694" y="1497013"/>
            <a:ext cx="1968500" cy="3940175"/>
          </a:xfrm>
          <a:custGeom>
            <a:avLst/>
            <a:gdLst>
              <a:gd name="T0" fmla="*/ 0 w 3034"/>
              <a:gd name="T1" fmla="*/ 0 h 6068"/>
              <a:gd name="T2" fmla="*/ 3034 w 3034"/>
              <a:gd name="T3" fmla="*/ 3034 h 6068"/>
              <a:gd name="T4" fmla="*/ 0 w 3034"/>
              <a:gd name="T5" fmla="*/ 6068 h 6068"/>
              <a:gd name="T6" fmla="*/ 0 w 3034"/>
              <a:gd name="T7" fmla="*/ 5543 h 6068"/>
              <a:gd name="T8" fmla="*/ 2510 w 3034"/>
              <a:gd name="T9" fmla="*/ 3034 h 6068"/>
              <a:gd name="T10" fmla="*/ 0 w 3034"/>
              <a:gd name="T11" fmla="*/ 525 h 6068"/>
              <a:gd name="T12" fmla="*/ 0 w 3034"/>
              <a:gd name="T13" fmla="*/ 0 h 6068"/>
            </a:gdLst>
            <a:ahLst/>
            <a:cxnLst>
              <a:cxn ang="0">
                <a:pos x="T0" y="T1"/>
              </a:cxn>
              <a:cxn ang="0">
                <a:pos x="T2" y="T3"/>
              </a:cxn>
              <a:cxn ang="0">
                <a:pos x="T4" y="T5"/>
              </a:cxn>
              <a:cxn ang="0">
                <a:pos x="T6" y="T7"/>
              </a:cxn>
              <a:cxn ang="0">
                <a:pos x="T8" y="T9"/>
              </a:cxn>
              <a:cxn ang="0">
                <a:pos x="T10" y="T11"/>
              </a:cxn>
              <a:cxn ang="0">
                <a:pos x="T12" y="T13"/>
              </a:cxn>
            </a:cxnLst>
            <a:rect l="0" t="0" r="r" b="b"/>
            <a:pathLst>
              <a:path w="3034" h="6068">
                <a:moveTo>
                  <a:pt x="0" y="0"/>
                </a:moveTo>
                <a:cubicBezTo>
                  <a:pt x="1676" y="0"/>
                  <a:pt x="3034" y="1359"/>
                  <a:pt x="3034" y="3034"/>
                </a:cubicBezTo>
                <a:cubicBezTo>
                  <a:pt x="3034" y="4710"/>
                  <a:pt x="1676" y="6068"/>
                  <a:pt x="0" y="6068"/>
                </a:cubicBezTo>
                <a:lnTo>
                  <a:pt x="0" y="5543"/>
                </a:lnTo>
                <a:cubicBezTo>
                  <a:pt x="1386" y="5543"/>
                  <a:pt x="2510" y="4420"/>
                  <a:pt x="2510" y="3034"/>
                </a:cubicBezTo>
                <a:cubicBezTo>
                  <a:pt x="2510" y="1649"/>
                  <a:pt x="1386" y="525"/>
                  <a:pt x="0" y="525"/>
                </a:cubicBezTo>
                <a:lnTo>
                  <a:pt x="0" y="0"/>
                </a:lnTo>
                <a:close/>
              </a:path>
            </a:pathLst>
          </a:custGeom>
          <a:solidFill>
            <a:srgbClr val="B1DB15"/>
          </a:solidFill>
          <a:ln w="0">
            <a:solidFill>
              <a:schemeClr val="accent4"/>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cxnSp>
        <p:nvCxnSpPr>
          <p:cNvPr id="81" name="Straight Connector 80">
            <a:extLst>
              <a:ext uri="{FF2B5EF4-FFF2-40B4-BE49-F238E27FC236}">
                <a16:creationId xmlns:a16="http://schemas.microsoft.com/office/drawing/2014/main" id="{4929E781-94A7-4ABA-8CA0-2E43C24E9E82}"/>
              </a:ext>
            </a:extLst>
          </p:cNvPr>
          <p:cNvCxnSpPr>
            <a:cxnSpLocks/>
            <a:stCxn id="86" idx="1"/>
          </p:cNvCxnSpPr>
          <p:nvPr/>
        </p:nvCxnSpPr>
        <p:spPr>
          <a:xfrm>
            <a:off x="1289157" y="3467101"/>
            <a:ext cx="2184466" cy="0"/>
          </a:xfrm>
          <a:prstGeom prst="line">
            <a:avLst/>
          </a:prstGeom>
          <a:ln w="15240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2" name="Oval 81">
            <a:extLst>
              <a:ext uri="{FF2B5EF4-FFF2-40B4-BE49-F238E27FC236}">
                <a16:creationId xmlns:a16="http://schemas.microsoft.com/office/drawing/2014/main" id="{CDB66E00-CC0B-4B3D-9543-EABA06FB5C7D}"/>
              </a:ext>
            </a:extLst>
          </p:cNvPr>
          <p:cNvSpPr/>
          <p:nvPr/>
        </p:nvSpPr>
        <p:spPr>
          <a:xfrm>
            <a:off x="3034566" y="3028043"/>
            <a:ext cx="878115" cy="878115"/>
          </a:xfrm>
          <a:prstGeom prst="ellipse">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3600" b="1" dirty="0">
                <a:effectLst>
                  <a:outerShdw blurRad="38100" dist="38100" dir="2700000" algn="tl">
                    <a:srgbClr val="000000">
                      <a:alpha val="43137"/>
                    </a:srgbClr>
                  </a:outerShdw>
                </a:effectLst>
                <a:latin typeface="Franklin Gothic Book" panose="020B0503020102020204"/>
              </a:rPr>
              <a:t>2</a:t>
            </a:r>
          </a:p>
        </p:txBody>
      </p:sp>
      <p:sp>
        <p:nvSpPr>
          <p:cNvPr id="83" name="Freeform 8">
            <a:extLst>
              <a:ext uri="{FF2B5EF4-FFF2-40B4-BE49-F238E27FC236}">
                <a16:creationId xmlns:a16="http://schemas.microsoft.com/office/drawing/2014/main" id="{DF55AE38-FEB3-455F-AE93-9D14B69F9B61}"/>
              </a:ext>
            </a:extLst>
          </p:cNvPr>
          <p:cNvSpPr>
            <a:spLocks/>
          </p:cNvSpPr>
          <p:nvPr/>
        </p:nvSpPr>
        <p:spPr bwMode="auto">
          <a:xfrm>
            <a:off x="1694" y="1838326"/>
            <a:ext cx="1628775" cy="3257550"/>
          </a:xfrm>
          <a:custGeom>
            <a:avLst/>
            <a:gdLst>
              <a:gd name="T0" fmla="*/ 0 w 2510"/>
              <a:gd name="T1" fmla="*/ 0 h 5018"/>
              <a:gd name="T2" fmla="*/ 2510 w 2510"/>
              <a:gd name="T3" fmla="*/ 2509 h 5018"/>
              <a:gd name="T4" fmla="*/ 0 w 2510"/>
              <a:gd name="T5" fmla="*/ 5018 h 5018"/>
              <a:gd name="T6" fmla="*/ 0 w 2510"/>
              <a:gd name="T7" fmla="*/ 4493 h 5018"/>
              <a:gd name="T8" fmla="*/ 1985 w 2510"/>
              <a:gd name="T9" fmla="*/ 2509 h 5018"/>
              <a:gd name="T10" fmla="*/ 0 w 2510"/>
              <a:gd name="T11" fmla="*/ 525 h 5018"/>
              <a:gd name="T12" fmla="*/ 0 w 2510"/>
              <a:gd name="T13" fmla="*/ 0 h 5018"/>
            </a:gdLst>
            <a:ahLst/>
            <a:cxnLst>
              <a:cxn ang="0">
                <a:pos x="T0" y="T1"/>
              </a:cxn>
              <a:cxn ang="0">
                <a:pos x="T2" y="T3"/>
              </a:cxn>
              <a:cxn ang="0">
                <a:pos x="T4" y="T5"/>
              </a:cxn>
              <a:cxn ang="0">
                <a:pos x="T6" y="T7"/>
              </a:cxn>
              <a:cxn ang="0">
                <a:pos x="T8" y="T9"/>
              </a:cxn>
              <a:cxn ang="0">
                <a:pos x="T10" y="T11"/>
              </a:cxn>
              <a:cxn ang="0">
                <a:pos x="T12" y="T13"/>
              </a:cxn>
            </a:cxnLst>
            <a:rect l="0" t="0" r="r" b="b"/>
            <a:pathLst>
              <a:path w="2510" h="5018">
                <a:moveTo>
                  <a:pt x="0" y="0"/>
                </a:moveTo>
                <a:cubicBezTo>
                  <a:pt x="1386" y="0"/>
                  <a:pt x="2510" y="1124"/>
                  <a:pt x="2510" y="2509"/>
                </a:cubicBezTo>
                <a:cubicBezTo>
                  <a:pt x="2510" y="3895"/>
                  <a:pt x="1386" y="5018"/>
                  <a:pt x="0" y="5018"/>
                </a:cubicBezTo>
                <a:lnTo>
                  <a:pt x="0" y="4493"/>
                </a:lnTo>
                <a:cubicBezTo>
                  <a:pt x="1096" y="4493"/>
                  <a:pt x="1985" y="3605"/>
                  <a:pt x="1985" y="2509"/>
                </a:cubicBezTo>
                <a:cubicBezTo>
                  <a:pt x="1985" y="1413"/>
                  <a:pt x="1096" y="525"/>
                  <a:pt x="0" y="525"/>
                </a:cubicBezTo>
                <a:lnTo>
                  <a:pt x="0" y="0"/>
                </a:lnTo>
                <a:close/>
              </a:path>
            </a:pathLst>
          </a:custGeom>
          <a:solidFill>
            <a:srgbClr val="00A891"/>
          </a:solidFill>
          <a:ln w="0">
            <a:solidFill>
              <a:schemeClr val="accent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cxnSp>
        <p:nvCxnSpPr>
          <p:cNvPr id="84" name="Straight Connector 83">
            <a:extLst>
              <a:ext uri="{FF2B5EF4-FFF2-40B4-BE49-F238E27FC236}">
                <a16:creationId xmlns:a16="http://schemas.microsoft.com/office/drawing/2014/main" id="{D59AB366-6FCA-4986-9A98-D97C21D4BE47}"/>
              </a:ext>
            </a:extLst>
          </p:cNvPr>
          <p:cNvCxnSpPr>
            <a:cxnSpLocks/>
          </p:cNvCxnSpPr>
          <p:nvPr/>
        </p:nvCxnSpPr>
        <p:spPr>
          <a:xfrm flipV="1">
            <a:off x="952500" y="1916635"/>
            <a:ext cx="2185583" cy="1131734"/>
          </a:xfrm>
          <a:prstGeom prst="line">
            <a:avLst/>
          </a:prstGeom>
          <a:ln w="152400">
            <a:solidFill>
              <a:schemeClr val="tx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
        <p:nvSpPr>
          <p:cNvPr id="85" name="Oval 84">
            <a:extLst>
              <a:ext uri="{FF2B5EF4-FFF2-40B4-BE49-F238E27FC236}">
                <a16:creationId xmlns:a16="http://schemas.microsoft.com/office/drawing/2014/main" id="{7C1699F5-1DC8-4113-B588-236A240CA6C4}"/>
              </a:ext>
            </a:extLst>
          </p:cNvPr>
          <p:cNvSpPr/>
          <p:nvPr/>
        </p:nvSpPr>
        <p:spPr>
          <a:xfrm>
            <a:off x="3034566" y="1370752"/>
            <a:ext cx="878115" cy="878115"/>
          </a:xfrm>
          <a:prstGeom prst="ellipse">
            <a:avLst/>
          </a:prstGeom>
          <a:solidFill>
            <a:schemeClr val="tx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3600" b="1" dirty="0">
                <a:effectLst>
                  <a:outerShdw blurRad="38100" dist="38100" dir="2700000" algn="tl">
                    <a:srgbClr val="000000">
                      <a:alpha val="43137"/>
                    </a:srgbClr>
                  </a:outerShdw>
                </a:effectLst>
                <a:latin typeface="Franklin Gothic Book" panose="020B0503020102020204"/>
              </a:rPr>
              <a:t>1</a:t>
            </a:r>
          </a:p>
        </p:txBody>
      </p:sp>
      <p:sp>
        <p:nvSpPr>
          <p:cNvPr id="86" name="Freeform 5">
            <a:extLst>
              <a:ext uri="{FF2B5EF4-FFF2-40B4-BE49-F238E27FC236}">
                <a16:creationId xmlns:a16="http://schemas.microsoft.com/office/drawing/2014/main" id="{F97732AB-0082-4ABC-918C-961553734BF0}"/>
              </a:ext>
            </a:extLst>
          </p:cNvPr>
          <p:cNvSpPr>
            <a:spLocks/>
          </p:cNvSpPr>
          <p:nvPr/>
        </p:nvSpPr>
        <p:spPr bwMode="auto">
          <a:xfrm>
            <a:off x="1694" y="2179638"/>
            <a:ext cx="1287463" cy="2574925"/>
          </a:xfrm>
          <a:custGeom>
            <a:avLst/>
            <a:gdLst>
              <a:gd name="T0" fmla="*/ 0 w 1985"/>
              <a:gd name="T1" fmla="*/ 0 h 3968"/>
              <a:gd name="T2" fmla="*/ 1985 w 1985"/>
              <a:gd name="T3" fmla="*/ 1984 h 3968"/>
              <a:gd name="T4" fmla="*/ 0 w 1985"/>
              <a:gd name="T5" fmla="*/ 3968 h 3968"/>
              <a:gd name="T6" fmla="*/ 0 w 1985"/>
              <a:gd name="T7" fmla="*/ 3443 h 3968"/>
              <a:gd name="T8" fmla="*/ 1460 w 1985"/>
              <a:gd name="T9" fmla="*/ 1984 h 3968"/>
              <a:gd name="T10" fmla="*/ 0 w 1985"/>
              <a:gd name="T11" fmla="*/ 525 h 3968"/>
              <a:gd name="T12" fmla="*/ 0 w 1985"/>
              <a:gd name="T13" fmla="*/ 0 h 3968"/>
            </a:gdLst>
            <a:ahLst/>
            <a:cxnLst>
              <a:cxn ang="0">
                <a:pos x="T0" y="T1"/>
              </a:cxn>
              <a:cxn ang="0">
                <a:pos x="T2" y="T3"/>
              </a:cxn>
              <a:cxn ang="0">
                <a:pos x="T4" y="T5"/>
              </a:cxn>
              <a:cxn ang="0">
                <a:pos x="T6" y="T7"/>
              </a:cxn>
              <a:cxn ang="0">
                <a:pos x="T8" y="T9"/>
              </a:cxn>
              <a:cxn ang="0">
                <a:pos x="T10" y="T11"/>
              </a:cxn>
              <a:cxn ang="0">
                <a:pos x="T12" y="T13"/>
              </a:cxn>
            </a:cxnLst>
            <a:rect l="0" t="0" r="r" b="b"/>
            <a:pathLst>
              <a:path w="1985" h="3968">
                <a:moveTo>
                  <a:pt x="0" y="0"/>
                </a:moveTo>
                <a:cubicBezTo>
                  <a:pt x="1096" y="0"/>
                  <a:pt x="1985" y="888"/>
                  <a:pt x="1985" y="1984"/>
                </a:cubicBezTo>
                <a:cubicBezTo>
                  <a:pt x="1985" y="3080"/>
                  <a:pt x="1096" y="3968"/>
                  <a:pt x="0" y="3968"/>
                </a:cubicBezTo>
                <a:lnTo>
                  <a:pt x="0" y="3443"/>
                </a:lnTo>
                <a:cubicBezTo>
                  <a:pt x="806" y="3443"/>
                  <a:pt x="1460" y="2790"/>
                  <a:pt x="1460" y="1984"/>
                </a:cubicBezTo>
                <a:cubicBezTo>
                  <a:pt x="1460" y="1178"/>
                  <a:pt x="806" y="525"/>
                  <a:pt x="0" y="525"/>
                </a:cubicBezTo>
                <a:lnTo>
                  <a:pt x="0" y="0"/>
                </a:lnTo>
                <a:close/>
              </a:path>
            </a:pathLst>
          </a:custGeom>
          <a:solidFill>
            <a:srgbClr val="013D4D"/>
          </a:solidFill>
          <a:ln w="0">
            <a:no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2311887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a:xfrm>
            <a:off x="750459" y="274639"/>
            <a:ext cx="10691084" cy="804805"/>
          </a:xfrm>
        </p:spPr>
        <p:txBody>
          <a:bodyPr/>
          <a:lstStyle/>
          <a:p>
            <a:r>
              <a:rPr lang="en-US" dirty="0">
                <a:solidFill>
                  <a:srgbClr val="FF0000"/>
                </a:solidFill>
              </a:rPr>
              <a:t>BHESP’s Gender Transformative Approaches</a:t>
            </a:r>
            <a:endParaRPr lang="en-US" dirty="0">
              <a:solidFill>
                <a:srgbClr val="FF0000"/>
              </a:solidFill>
              <a:latin typeface="Candara" panose="020E0502030303020204" pitchFamily="34" charset="0"/>
            </a:endParaRPr>
          </a:p>
        </p:txBody>
      </p:sp>
      <p:sp>
        <p:nvSpPr>
          <p:cNvPr id="34" name="TextBox 33">
            <a:extLst>
              <a:ext uri="{FF2B5EF4-FFF2-40B4-BE49-F238E27FC236}">
                <a16:creationId xmlns:a16="http://schemas.microsoft.com/office/drawing/2014/main" id="{18AC7869-336D-4A6F-B7B1-B9DE19683E73}"/>
              </a:ext>
            </a:extLst>
          </p:cNvPr>
          <p:cNvSpPr txBox="1"/>
          <p:nvPr/>
        </p:nvSpPr>
        <p:spPr>
          <a:xfrm>
            <a:off x="4278474" y="2699904"/>
            <a:ext cx="6279018" cy="892552"/>
          </a:xfrm>
          <a:prstGeom prst="rect">
            <a:avLst/>
          </a:prstGeom>
          <a:noFill/>
        </p:spPr>
        <p:txBody>
          <a:bodyPr wrap="square" lIns="0" rIns="0" rtlCol="0" anchor="b">
            <a:spAutoFit/>
          </a:bodyPr>
          <a:lstStyle/>
          <a:p>
            <a:r>
              <a:rPr lang="en-GB" sz="2400" b="1" dirty="0">
                <a:latin typeface="Franklin Gothic Book" panose="020B0503020102020204"/>
              </a:rPr>
              <a:t>Respond to gender-based violence</a:t>
            </a:r>
          </a:p>
          <a:p>
            <a:pPr lvl="0"/>
            <a:r>
              <a:rPr lang="en-GB" sz="1400" dirty="0">
                <a:solidFill>
                  <a:prstClr val="black"/>
                </a:solidFill>
                <a:latin typeface="Franklin Gothic Book" panose="020B0503020102020204"/>
              </a:rPr>
              <a:t>Set up Alternative Dispute Resolution (ADR) mechanisms involving local chiefs, police bosses, BHESP staff, and peer educators</a:t>
            </a:r>
            <a:endParaRPr lang="en-GB" sz="2400" b="1" dirty="0">
              <a:latin typeface="Franklin Gothic Book" panose="020B0503020102020204"/>
            </a:endParaRPr>
          </a:p>
        </p:txBody>
      </p:sp>
      <p:sp>
        <p:nvSpPr>
          <p:cNvPr id="37" name="TextBox 36">
            <a:extLst>
              <a:ext uri="{FF2B5EF4-FFF2-40B4-BE49-F238E27FC236}">
                <a16:creationId xmlns:a16="http://schemas.microsoft.com/office/drawing/2014/main" id="{9386D8E0-E3F8-446C-AA03-7ABFFC4DAF87}"/>
              </a:ext>
            </a:extLst>
          </p:cNvPr>
          <p:cNvSpPr txBox="1"/>
          <p:nvPr/>
        </p:nvSpPr>
        <p:spPr>
          <a:xfrm>
            <a:off x="4278712" y="4147721"/>
            <a:ext cx="6948772" cy="677108"/>
          </a:xfrm>
          <a:prstGeom prst="rect">
            <a:avLst/>
          </a:prstGeom>
          <a:noFill/>
        </p:spPr>
        <p:txBody>
          <a:bodyPr wrap="square" lIns="0" rIns="0" rtlCol="0" anchor="b">
            <a:spAutoFit/>
          </a:bodyPr>
          <a:lstStyle/>
          <a:p>
            <a:r>
              <a:rPr lang="en-GB" sz="2400" b="1" dirty="0">
                <a:latin typeface="Franklin Gothic Book" panose="020B0503020102020204"/>
              </a:rPr>
              <a:t>Support economic empowerment</a:t>
            </a:r>
          </a:p>
          <a:p>
            <a:r>
              <a:rPr lang="en-GB" sz="1400" dirty="0">
                <a:solidFill>
                  <a:prstClr val="black"/>
                </a:solidFill>
                <a:latin typeface="Franklin Gothic Book" panose="020B0503020102020204"/>
              </a:rPr>
              <a:t>Established income generating activities and saving mechanisms to supplement income</a:t>
            </a:r>
          </a:p>
        </p:txBody>
      </p:sp>
      <p:sp>
        <p:nvSpPr>
          <p:cNvPr id="77" name="Freeform 14">
            <a:extLst>
              <a:ext uri="{FF2B5EF4-FFF2-40B4-BE49-F238E27FC236}">
                <a16:creationId xmlns:a16="http://schemas.microsoft.com/office/drawing/2014/main" id="{8B5215FC-7AB9-422E-852B-1190F134871D}"/>
              </a:ext>
            </a:extLst>
          </p:cNvPr>
          <p:cNvSpPr>
            <a:spLocks/>
          </p:cNvSpPr>
          <p:nvPr/>
        </p:nvSpPr>
        <p:spPr bwMode="auto">
          <a:xfrm>
            <a:off x="1694" y="1157288"/>
            <a:ext cx="2309813" cy="4619625"/>
          </a:xfrm>
          <a:custGeom>
            <a:avLst/>
            <a:gdLst>
              <a:gd name="T0" fmla="*/ 0 w 3559"/>
              <a:gd name="T1" fmla="*/ 0 h 7118"/>
              <a:gd name="T2" fmla="*/ 3559 w 3559"/>
              <a:gd name="T3" fmla="*/ 3559 h 7118"/>
              <a:gd name="T4" fmla="*/ 0 w 3559"/>
              <a:gd name="T5" fmla="*/ 7118 h 7118"/>
              <a:gd name="T6" fmla="*/ 0 w 3559"/>
              <a:gd name="T7" fmla="*/ 6593 h 7118"/>
              <a:gd name="T8" fmla="*/ 3034 w 3559"/>
              <a:gd name="T9" fmla="*/ 3559 h 7118"/>
              <a:gd name="T10" fmla="*/ 0 w 3559"/>
              <a:gd name="T11" fmla="*/ 525 h 7118"/>
              <a:gd name="T12" fmla="*/ 0 w 3559"/>
              <a:gd name="T13" fmla="*/ 0 h 7118"/>
            </a:gdLst>
            <a:ahLst/>
            <a:cxnLst>
              <a:cxn ang="0">
                <a:pos x="T0" y="T1"/>
              </a:cxn>
              <a:cxn ang="0">
                <a:pos x="T2" y="T3"/>
              </a:cxn>
              <a:cxn ang="0">
                <a:pos x="T4" y="T5"/>
              </a:cxn>
              <a:cxn ang="0">
                <a:pos x="T6" y="T7"/>
              </a:cxn>
              <a:cxn ang="0">
                <a:pos x="T8" y="T9"/>
              </a:cxn>
              <a:cxn ang="0">
                <a:pos x="T10" y="T11"/>
              </a:cxn>
              <a:cxn ang="0">
                <a:pos x="T12" y="T13"/>
              </a:cxn>
            </a:cxnLst>
            <a:rect l="0" t="0" r="r" b="b"/>
            <a:pathLst>
              <a:path w="3559" h="7118">
                <a:moveTo>
                  <a:pt x="0" y="0"/>
                </a:moveTo>
                <a:cubicBezTo>
                  <a:pt x="1966" y="0"/>
                  <a:pt x="3559" y="1594"/>
                  <a:pt x="3559" y="3559"/>
                </a:cubicBezTo>
                <a:cubicBezTo>
                  <a:pt x="3559" y="5525"/>
                  <a:pt x="1966" y="7118"/>
                  <a:pt x="0" y="7118"/>
                </a:cubicBezTo>
                <a:lnTo>
                  <a:pt x="0" y="6593"/>
                </a:lnTo>
                <a:cubicBezTo>
                  <a:pt x="1676" y="6593"/>
                  <a:pt x="3034" y="5235"/>
                  <a:pt x="3034" y="3559"/>
                </a:cubicBezTo>
                <a:cubicBezTo>
                  <a:pt x="3034" y="1884"/>
                  <a:pt x="1676" y="525"/>
                  <a:pt x="0" y="525"/>
                </a:cubicBezTo>
                <a:lnTo>
                  <a:pt x="0" y="0"/>
                </a:lnTo>
                <a:close/>
              </a:path>
            </a:pathLst>
          </a:custGeom>
          <a:solidFill>
            <a:srgbClr val="FE7600"/>
          </a:solidFill>
          <a:ln w="0">
            <a:solidFill>
              <a:schemeClr val="accent3"/>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83" name="Freeform 8">
            <a:extLst>
              <a:ext uri="{FF2B5EF4-FFF2-40B4-BE49-F238E27FC236}">
                <a16:creationId xmlns:a16="http://schemas.microsoft.com/office/drawing/2014/main" id="{DF55AE38-FEB3-455F-AE93-9D14B69F9B61}"/>
              </a:ext>
            </a:extLst>
          </p:cNvPr>
          <p:cNvSpPr>
            <a:spLocks/>
          </p:cNvSpPr>
          <p:nvPr/>
        </p:nvSpPr>
        <p:spPr bwMode="auto">
          <a:xfrm>
            <a:off x="1694" y="1838326"/>
            <a:ext cx="1628775" cy="3257550"/>
          </a:xfrm>
          <a:custGeom>
            <a:avLst/>
            <a:gdLst>
              <a:gd name="T0" fmla="*/ 0 w 2510"/>
              <a:gd name="T1" fmla="*/ 0 h 5018"/>
              <a:gd name="T2" fmla="*/ 2510 w 2510"/>
              <a:gd name="T3" fmla="*/ 2509 h 5018"/>
              <a:gd name="T4" fmla="*/ 0 w 2510"/>
              <a:gd name="T5" fmla="*/ 5018 h 5018"/>
              <a:gd name="T6" fmla="*/ 0 w 2510"/>
              <a:gd name="T7" fmla="*/ 4493 h 5018"/>
              <a:gd name="T8" fmla="*/ 1985 w 2510"/>
              <a:gd name="T9" fmla="*/ 2509 h 5018"/>
              <a:gd name="T10" fmla="*/ 0 w 2510"/>
              <a:gd name="T11" fmla="*/ 525 h 5018"/>
              <a:gd name="T12" fmla="*/ 0 w 2510"/>
              <a:gd name="T13" fmla="*/ 0 h 5018"/>
            </a:gdLst>
            <a:ahLst/>
            <a:cxnLst>
              <a:cxn ang="0">
                <a:pos x="T0" y="T1"/>
              </a:cxn>
              <a:cxn ang="0">
                <a:pos x="T2" y="T3"/>
              </a:cxn>
              <a:cxn ang="0">
                <a:pos x="T4" y="T5"/>
              </a:cxn>
              <a:cxn ang="0">
                <a:pos x="T6" y="T7"/>
              </a:cxn>
              <a:cxn ang="0">
                <a:pos x="T8" y="T9"/>
              </a:cxn>
              <a:cxn ang="0">
                <a:pos x="T10" y="T11"/>
              </a:cxn>
              <a:cxn ang="0">
                <a:pos x="T12" y="T13"/>
              </a:cxn>
            </a:cxnLst>
            <a:rect l="0" t="0" r="r" b="b"/>
            <a:pathLst>
              <a:path w="2510" h="5018">
                <a:moveTo>
                  <a:pt x="0" y="0"/>
                </a:moveTo>
                <a:cubicBezTo>
                  <a:pt x="1386" y="0"/>
                  <a:pt x="2510" y="1124"/>
                  <a:pt x="2510" y="2509"/>
                </a:cubicBezTo>
                <a:cubicBezTo>
                  <a:pt x="2510" y="3895"/>
                  <a:pt x="1386" y="5018"/>
                  <a:pt x="0" y="5018"/>
                </a:cubicBezTo>
                <a:lnTo>
                  <a:pt x="0" y="4493"/>
                </a:lnTo>
                <a:cubicBezTo>
                  <a:pt x="1096" y="4493"/>
                  <a:pt x="1985" y="3605"/>
                  <a:pt x="1985" y="2509"/>
                </a:cubicBezTo>
                <a:cubicBezTo>
                  <a:pt x="1985" y="1413"/>
                  <a:pt x="1096" y="525"/>
                  <a:pt x="0" y="525"/>
                </a:cubicBezTo>
                <a:lnTo>
                  <a:pt x="0" y="0"/>
                </a:lnTo>
                <a:close/>
              </a:path>
            </a:pathLst>
          </a:custGeom>
          <a:solidFill>
            <a:srgbClr val="00A891"/>
          </a:solidFill>
          <a:ln w="0">
            <a:solidFill>
              <a:schemeClr val="accent1"/>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sp>
        <p:nvSpPr>
          <p:cNvPr id="86" name="Freeform 5">
            <a:extLst>
              <a:ext uri="{FF2B5EF4-FFF2-40B4-BE49-F238E27FC236}">
                <a16:creationId xmlns:a16="http://schemas.microsoft.com/office/drawing/2014/main" id="{F97732AB-0082-4ABC-918C-961553734BF0}"/>
              </a:ext>
            </a:extLst>
          </p:cNvPr>
          <p:cNvSpPr>
            <a:spLocks/>
          </p:cNvSpPr>
          <p:nvPr/>
        </p:nvSpPr>
        <p:spPr bwMode="auto">
          <a:xfrm>
            <a:off x="1694" y="2179638"/>
            <a:ext cx="1287463" cy="2574925"/>
          </a:xfrm>
          <a:custGeom>
            <a:avLst/>
            <a:gdLst>
              <a:gd name="T0" fmla="*/ 0 w 1985"/>
              <a:gd name="T1" fmla="*/ 0 h 3968"/>
              <a:gd name="T2" fmla="*/ 1985 w 1985"/>
              <a:gd name="T3" fmla="*/ 1984 h 3968"/>
              <a:gd name="T4" fmla="*/ 0 w 1985"/>
              <a:gd name="T5" fmla="*/ 3968 h 3968"/>
              <a:gd name="T6" fmla="*/ 0 w 1985"/>
              <a:gd name="T7" fmla="*/ 3443 h 3968"/>
              <a:gd name="T8" fmla="*/ 1460 w 1985"/>
              <a:gd name="T9" fmla="*/ 1984 h 3968"/>
              <a:gd name="T10" fmla="*/ 0 w 1985"/>
              <a:gd name="T11" fmla="*/ 525 h 3968"/>
              <a:gd name="T12" fmla="*/ 0 w 1985"/>
              <a:gd name="T13" fmla="*/ 0 h 3968"/>
            </a:gdLst>
            <a:ahLst/>
            <a:cxnLst>
              <a:cxn ang="0">
                <a:pos x="T0" y="T1"/>
              </a:cxn>
              <a:cxn ang="0">
                <a:pos x="T2" y="T3"/>
              </a:cxn>
              <a:cxn ang="0">
                <a:pos x="T4" y="T5"/>
              </a:cxn>
              <a:cxn ang="0">
                <a:pos x="T6" y="T7"/>
              </a:cxn>
              <a:cxn ang="0">
                <a:pos x="T8" y="T9"/>
              </a:cxn>
              <a:cxn ang="0">
                <a:pos x="T10" y="T11"/>
              </a:cxn>
              <a:cxn ang="0">
                <a:pos x="T12" y="T13"/>
              </a:cxn>
            </a:cxnLst>
            <a:rect l="0" t="0" r="r" b="b"/>
            <a:pathLst>
              <a:path w="1985" h="3968">
                <a:moveTo>
                  <a:pt x="0" y="0"/>
                </a:moveTo>
                <a:cubicBezTo>
                  <a:pt x="1096" y="0"/>
                  <a:pt x="1985" y="888"/>
                  <a:pt x="1985" y="1984"/>
                </a:cubicBezTo>
                <a:cubicBezTo>
                  <a:pt x="1985" y="3080"/>
                  <a:pt x="1096" y="3968"/>
                  <a:pt x="0" y="3968"/>
                </a:cubicBezTo>
                <a:lnTo>
                  <a:pt x="0" y="3443"/>
                </a:lnTo>
                <a:cubicBezTo>
                  <a:pt x="806" y="3443"/>
                  <a:pt x="1460" y="2790"/>
                  <a:pt x="1460" y="1984"/>
                </a:cubicBezTo>
                <a:cubicBezTo>
                  <a:pt x="1460" y="1178"/>
                  <a:pt x="806" y="525"/>
                  <a:pt x="0" y="525"/>
                </a:cubicBezTo>
                <a:lnTo>
                  <a:pt x="0" y="0"/>
                </a:lnTo>
                <a:close/>
              </a:path>
            </a:pathLst>
          </a:custGeom>
          <a:solidFill>
            <a:srgbClr val="013D4D"/>
          </a:solidFill>
          <a:ln w="0">
            <a:no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pic>
        <p:nvPicPr>
          <p:cNvPr id="5" name="Picture 4"/>
          <p:cNvPicPr>
            <a:picLocks noChangeAspect="1"/>
          </p:cNvPicPr>
          <p:nvPr/>
        </p:nvPicPr>
        <p:blipFill>
          <a:blip r:embed="rId3"/>
          <a:stretch>
            <a:fillRect/>
          </a:stretch>
        </p:blipFill>
        <p:spPr>
          <a:xfrm rot="18947154">
            <a:off x="1490058" y="1561046"/>
            <a:ext cx="1737511" cy="1097375"/>
          </a:xfrm>
          <a:prstGeom prst="rect">
            <a:avLst/>
          </a:prstGeom>
        </p:spPr>
      </p:pic>
      <p:sp>
        <p:nvSpPr>
          <p:cNvPr id="80" name="Freeform 11">
            <a:extLst>
              <a:ext uri="{FF2B5EF4-FFF2-40B4-BE49-F238E27FC236}">
                <a16:creationId xmlns:a16="http://schemas.microsoft.com/office/drawing/2014/main" id="{EA7C26BB-BD7E-45A4-8195-7E30554EB1F3}"/>
              </a:ext>
            </a:extLst>
          </p:cNvPr>
          <p:cNvSpPr>
            <a:spLocks/>
          </p:cNvSpPr>
          <p:nvPr/>
        </p:nvSpPr>
        <p:spPr bwMode="auto">
          <a:xfrm>
            <a:off x="1694" y="1497013"/>
            <a:ext cx="1968500" cy="3940175"/>
          </a:xfrm>
          <a:custGeom>
            <a:avLst/>
            <a:gdLst>
              <a:gd name="T0" fmla="*/ 0 w 3034"/>
              <a:gd name="T1" fmla="*/ 0 h 6068"/>
              <a:gd name="T2" fmla="*/ 3034 w 3034"/>
              <a:gd name="T3" fmla="*/ 3034 h 6068"/>
              <a:gd name="T4" fmla="*/ 0 w 3034"/>
              <a:gd name="T5" fmla="*/ 6068 h 6068"/>
              <a:gd name="T6" fmla="*/ 0 w 3034"/>
              <a:gd name="T7" fmla="*/ 5543 h 6068"/>
              <a:gd name="T8" fmla="*/ 2510 w 3034"/>
              <a:gd name="T9" fmla="*/ 3034 h 6068"/>
              <a:gd name="T10" fmla="*/ 0 w 3034"/>
              <a:gd name="T11" fmla="*/ 525 h 6068"/>
              <a:gd name="T12" fmla="*/ 0 w 3034"/>
              <a:gd name="T13" fmla="*/ 0 h 6068"/>
            </a:gdLst>
            <a:ahLst/>
            <a:cxnLst>
              <a:cxn ang="0">
                <a:pos x="T0" y="T1"/>
              </a:cxn>
              <a:cxn ang="0">
                <a:pos x="T2" y="T3"/>
              </a:cxn>
              <a:cxn ang="0">
                <a:pos x="T4" y="T5"/>
              </a:cxn>
              <a:cxn ang="0">
                <a:pos x="T6" y="T7"/>
              </a:cxn>
              <a:cxn ang="0">
                <a:pos x="T8" y="T9"/>
              </a:cxn>
              <a:cxn ang="0">
                <a:pos x="T10" y="T11"/>
              </a:cxn>
              <a:cxn ang="0">
                <a:pos x="T12" y="T13"/>
              </a:cxn>
            </a:cxnLst>
            <a:rect l="0" t="0" r="r" b="b"/>
            <a:pathLst>
              <a:path w="3034" h="6068">
                <a:moveTo>
                  <a:pt x="0" y="0"/>
                </a:moveTo>
                <a:cubicBezTo>
                  <a:pt x="1676" y="0"/>
                  <a:pt x="3034" y="1359"/>
                  <a:pt x="3034" y="3034"/>
                </a:cubicBezTo>
                <a:cubicBezTo>
                  <a:pt x="3034" y="4710"/>
                  <a:pt x="1676" y="6068"/>
                  <a:pt x="0" y="6068"/>
                </a:cubicBezTo>
                <a:lnTo>
                  <a:pt x="0" y="5543"/>
                </a:lnTo>
                <a:cubicBezTo>
                  <a:pt x="1386" y="5543"/>
                  <a:pt x="2510" y="4420"/>
                  <a:pt x="2510" y="3034"/>
                </a:cubicBezTo>
                <a:cubicBezTo>
                  <a:pt x="2510" y="1649"/>
                  <a:pt x="1386" y="525"/>
                  <a:pt x="0" y="525"/>
                </a:cubicBezTo>
                <a:lnTo>
                  <a:pt x="0" y="0"/>
                </a:lnTo>
                <a:close/>
              </a:path>
            </a:pathLst>
          </a:custGeom>
          <a:solidFill>
            <a:srgbClr val="B1DB15"/>
          </a:solidFill>
          <a:ln w="0">
            <a:solidFill>
              <a:schemeClr val="accent4"/>
            </a:solidFill>
            <a:prstDash val="solid"/>
            <a:round/>
            <a:headEnd/>
            <a:tailEnd/>
          </a:ln>
          <a:effectLst>
            <a:outerShdw blurRad="50800" dist="38100" dir="2700000" algn="tl" rotWithShape="0">
              <a:prstClr val="black">
                <a:alpha val="40000"/>
              </a:prstClr>
            </a:outerShdw>
          </a:effectLst>
        </p:spPr>
        <p:txBody>
          <a:bodyPr vert="horz" wrap="square" lIns="91440" tIns="45720" rIns="91440" bIns="45720" numCol="1" anchor="t" anchorCtr="0" compatLnSpc="1">
            <a:prstTxWarp prst="textNoShape">
              <a:avLst/>
            </a:prstTxWarp>
          </a:bodyPr>
          <a:lstStyle/>
          <a:p>
            <a:endParaRPr lang="en-US"/>
          </a:p>
        </p:txBody>
      </p:sp>
      <p:cxnSp>
        <p:nvCxnSpPr>
          <p:cNvPr id="84" name="Straight Connector 83">
            <a:extLst>
              <a:ext uri="{FF2B5EF4-FFF2-40B4-BE49-F238E27FC236}">
                <a16:creationId xmlns:a16="http://schemas.microsoft.com/office/drawing/2014/main" id="{D59AB366-6FCA-4986-9A98-D97C21D4BE47}"/>
              </a:ext>
            </a:extLst>
          </p:cNvPr>
          <p:cNvCxnSpPr>
            <a:cxnSpLocks/>
          </p:cNvCxnSpPr>
          <p:nvPr/>
        </p:nvCxnSpPr>
        <p:spPr>
          <a:xfrm>
            <a:off x="1240973" y="3169103"/>
            <a:ext cx="2567041" cy="0"/>
          </a:xfrm>
          <a:prstGeom prst="line">
            <a:avLst/>
          </a:prstGeom>
          <a:ln w="152400">
            <a:solidFill>
              <a:schemeClr val="tx2"/>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cxnSp>
        <p:nvCxnSpPr>
          <p:cNvPr id="81" name="Straight Connector 80">
            <a:extLst>
              <a:ext uri="{FF2B5EF4-FFF2-40B4-BE49-F238E27FC236}">
                <a16:creationId xmlns:a16="http://schemas.microsoft.com/office/drawing/2014/main" id="{4929E781-94A7-4ABA-8CA0-2E43C24E9E82}"/>
              </a:ext>
            </a:extLst>
          </p:cNvPr>
          <p:cNvCxnSpPr>
            <a:cxnSpLocks/>
          </p:cNvCxnSpPr>
          <p:nvPr/>
        </p:nvCxnSpPr>
        <p:spPr>
          <a:xfrm>
            <a:off x="1534886" y="3929743"/>
            <a:ext cx="2196926" cy="659446"/>
          </a:xfrm>
          <a:prstGeom prst="line">
            <a:avLst/>
          </a:prstGeom>
          <a:ln w="152400"/>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6" name="Picture 5"/>
          <p:cNvPicPr>
            <a:picLocks noChangeAspect="1"/>
          </p:cNvPicPr>
          <p:nvPr/>
        </p:nvPicPr>
        <p:blipFill>
          <a:blip r:embed="rId4"/>
          <a:stretch>
            <a:fillRect/>
          </a:stretch>
        </p:blipFill>
        <p:spPr>
          <a:xfrm>
            <a:off x="3006821" y="1323806"/>
            <a:ext cx="987638" cy="1140051"/>
          </a:xfrm>
          <a:prstGeom prst="rect">
            <a:avLst/>
          </a:prstGeom>
        </p:spPr>
      </p:pic>
      <p:sp>
        <p:nvSpPr>
          <p:cNvPr id="85" name="Oval 84">
            <a:extLst>
              <a:ext uri="{FF2B5EF4-FFF2-40B4-BE49-F238E27FC236}">
                <a16:creationId xmlns:a16="http://schemas.microsoft.com/office/drawing/2014/main" id="{7C1699F5-1DC8-4113-B588-236A240CA6C4}"/>
              </a:ext>
            </a:extLst>
          </p:cNvPr>
          <p:cNvSpPr/>
          <p:nvPr/>
        </p:nvSpPr>
        <p:spPr>
          <a:xfrm>
            <a:off x="3168872" y="2699904"/>
            <a:ext cx="878115" cy="878115"/>
          </a:xfrm>
          <a:prstGeom prst="ellipse">
            <a:avLst/>
          </a:prstGeom>
          <a:solidFill>
            <a:schemeClr val="tx2"/>
          </a:solidFill>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3600" b="1" dirty="0">
                <a:effectLst>
                  <a:outerShdw blurRad="38100" dist="38100" dir="2700000" algn="tl">
                    <a:srgbClr val="000000">
                      <a:alpha val="43137"/>
                    </a:srgbClr>
                  </a:outerShdw>
                </a:effectLst>
                <a:latin typeface="Franklin Gothic Book" panose="020B0503020102020204"/>
              </a:rPr>
              <a:t>5</a:t>
            </a:r>
          </a:p>
        </p:txBody>
      </p:sp>
      <p:sp>
        <p:nvSpPr>
          <p:cNvPr id="82" name="Oval 81">
            <a:extLst>
              <a:ext uri="{FF2B5EF4-FFF2-40B4-BE49-F238E27FC236}">
                <a16:creationId xmlns:a16="http://schemas.microsoft.com/office/drawing/2014/main" id="{CDB66E00-CC0B-4B3D-9543-EABA06FB5C7D}"/>
              </a:ext>
            </a:extLst>
          </p:cNvPr>
          <p:cNvSpPr/>
          <p:nvPr/>
        </p:nvSpPr>
        <p:spPr>
          <a:xfrm>
            <a:off x="3221890" y="4047218"/>
            <a:ext cx="878115" cy="878115"/>
          </a:xfrm>
          <a:prstGeom prst="ellipse">
            <a:avLst/>
          </a:prstGeom>
          <a:ln>
            <a:noFill/>
          </a:ln>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rIns="0" rtlCol="0" anchor="ctr"/>
          <a:lstStyle/>
          <a:p>
            <a:pPr algn="ctr"/>
            <a:r>
              <a:rPr lang="en-US" sz="3600" b="1" dirty="0">
                <a:effectLst>
                  <a:outerShdw blurRad="38100" dist="38100" dir="2700000" algn="tl">
                    <a:srgbClr val="000000">
                      <a:alpha val="43137"/>
                    </a:srgbClr>
                  </a:outerShdw>
                </a:effectLst>
                <a:latin typeface="Franklin Gothic Book" panose="020B0503020102020204"/>
              </a:rPr>
              <a:t>6</a:t>
            </a:r>
          </a:p>
        </p:txBody>
      </p:sp>
      <p:sp>
        <p:nvSpPr>
          <p:cNvPr id="24" name="TextBox 23">
            <a:extLst>
              <a:ext uri="{FF2B5EF4-FFF2-40B4-BE49-F238E27FC236}">
                <a16:creationId xmlns:a16="http://schemas.microsoft.com/office/drawing/2014/main" id="{4DC9C227-521E-4A7E-8314-B7B07CD58F08}"/>
              </a:ext>
            </a:extLst>
          </p:cNvPr>
          <p:cNvSpPr txBox="1"/>
          <p:nvPr/>
        </p:nvSpPr>
        <p:spPr>
          <a:xfrm>
            <a:off x="4278712" y="1311946"/>
            <a:ext cx="5835833" cy="892552"/>
          </a:xfrm>
          <a:prstGeom prst="rect">
            <a:avLst/>
          </a:prstGeom>
          <a:noFill/>
        </p:spPr>
        <p:txBody>
          <a:bodyPr wrap="square" lIns="0" rIns="0" rtlCol="0" anchor="b">
            <a:spAutoFit/>
          </a:bodyPr>
          <a:lstStyle/>
          <a:p>
            <a:r>
              <a:rPr lang="en-GB" sz="2400" b="1" dirty="0">
                <a:latin typeface="Franklin Gothic Book" panose="020B0503020102020204"/>
              </a:rPr>
              <a:t>Monitor gender-based violence</a:t>
            </a:r>
          </a:p>
          <a:p>
            <a:r>
              <a:rPr lang="en-GB" sz="1400" dirty="0">
                <a:solidFill>
                  <a:prstClr val="black"/>
                </a:solidFill>
                <a:latin typeface="Franklin Gothic Book" panose="020B0503020102020204"/>
              </a:rPr>
              <a:t>Took several GBV cases involving HIV positive sex workers and young women to Kenya HIV tribunal </a:t>
            </a:r>
            <a:endParaRPr lang="en-GB" sz="2400" b="1" dirty="0">
              <a:latin typeface="Franklin Gothic Book" panose="020B0503020102020204"/>
            </a:endParaRPr>
          </a:p>
        </p:txBody>
      </p:sp>
    </p:spTree>
    <p:extLst>
      <p:ext uri="{BB962C8B-B14F-4D97-AF65-F5344CB8AC3E}">
        <p14:creationId xmlns:p14="http://schemas.microsoft.com/office/powerpoint/2010/main" val="2356116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14552"/>
            <a:ext cx="10515600" cy="1325563"/>
          </a:xfrm>
        </p:spPr>
        <p:txBody>
          <a:bodyPr/>
          <a:lstStyle/>
          <a:p>
            <a:r>
              <a:rPr lang="en-US" dirty="0">
                <a:latin typeface="Franklin Gothic Medium" panose="020B0603020102020204" pitchFamily="34" charset="0"/>
              </a:rPr>
              <a:t>Stay Connected with BHESP</a:t>
            </a:r>
          </a:p>
        </p:txBody>
      </p:sp>
      <p:sp>
        <p:nvSpPr>
          <p:cNvPr id="3" name="Content Placeholder 2"/>
          <p:cNvSpPr>
            <a:spLocks noGrp="1"/>
          </p:cNvSpPr>
          <p:nvPr>
            <p:ph idx="1"/>
          </p:nvPr>
        </p:nvSpPr>
        <p:spPr>
          <a:xfrm>
            <a:off x="3189514" y="1724426"/>
            <a:ext cx="6400800" cy="3511603"/>
          </a:xfrm>
        </p:spPr>
        <p:txBody>
          <a:bodyPr>
            <a:normAutofit/>
          </a:bodyPr>
          <a:lstStyle/>
          <a:p>
            <a:pPr marL="0" indent="0">
              <a:lnSpc>
                <a:spcPct val="95000"/>
              </a:lnSpc>
              <a:spcBef>
                <a:spcPts val="0"/>
              </a:spcBef>
              <a:spcAft>
                <a:spcPts val="2400"/>
              </a:spcAft>
              <a:buNone/>
            </a:pPr>
            <a:r>
              <a:rPr lang="en-US" sz="2800" dirty="0">
                <a:latin typeface="Franklin Gothic Book"/>
              </a:rPr>
              <a:t>Follow BHESP on Twitter:</a:t>
            </a:r>
            <a:br>
              <a:rPr lang="en-US" sz="2800" dirty="0">
                <a:latin typeface="Franklin Gothic Book"/>
              </a:rPr>
            </a:br>
            <a:r>
              <a:rPr lang="en-US" sz="2800" dirty="0">
                <a:solidFill>
                  <a:schemeClr val="accent5">
                    <a:lumMod val="75000"/>
                  </a:schemeClr>
                </a:solidFill>
                <a:latin typeface="Franklin Gothic Book"/>
              </a:rPr>
              <a:t>https://twitter.com/bhesp</a:t>
            </a:r>
          </a:p>
          <a:p>
            <a:pPr marL="0" indent="0">
              <a:lnSpc>
                <a:spcPct val="95000"/>
              </a:lnSpc>
              <a:spcBef>
                <a:spcPts val="0"/>
              </a:spcBef>
              <a:spcAft>
                <a:spcPts val="2400"/>
              </a:spcAft>
              <a:buNone/>
            </a:pPr>
            <a:r>
              <a:rPr lang="en-US" sz="2800" dirty="0">
                <a:latin typeface="Franklin Gothic Book"/>
              </a:rPr>
              <a:t>Like BHESP on Facebook: </a:t>
            </a:r>
            <a:br>
              <a:rPr lang="en-US" sz="2800" dirty="0">
                <a:latin typeface="Franklin Gothic Book"/>
              </a:rPr>
            </a:br>
            <a:r>
              <a:rPr lang="en-US" sz="2800" dirty="0">
                <a:solidFill>
                  <a:schemeClr val="accent5">
                    <a:lumMod val="75000"/>
                  </a:schemeClr>
                </a:solidFill>
                <a:latin typeface="Franklin Gothic Book"/>
              </a:rPr>
              <a:t>https://www.facebook.com/bar.hostess</a:t>
            </a:r>
            <a:endParaRPr lang="en-US" sz="2800" b="1" dirty="0">
              <a:solidFill>
                <a:schemeClr val="accent5">
                  <a:lumMod val="75000"/>
                </a:schemeClr>
              </a:solidFill>
              <a:latin typeface="Franklin Gothic Book"/>
            </a:endParaRPr>
          </a:p>
          <a:p>
            <a:pPr marL="0" indent="0">
              <a:lnSpc>
                <a:spcPct val="95000"/>
              </a:lnSpc>
              <a:spcBef>
                <a:spcPts val="0"/>
              </a:spcBef>
              <a:spcAft>
                <a:spcPts val="1800"/>
              </a:spcAft>
              <a:buNone/>
            </a:pPr>
            <a:r>
              <a:rPr lang="en-US" sz="2800" dirty="0">
                <a:latin typeface="Franklin Gothic Book"/>
              </a:rPr>
              <a:t>Visit our Site</a:t>
            </a:r>
            <a:br>
              <a:rPr lang="en-US" sz="2800" dirty="0">
                <a:latin typeface="Franklin Gothic Book"/>
              </a:rPr>
            </a:br>
            <a:r>
              <a:rPr lang="en-US" sz="2800" dirty="0">
                <a:solidFill>
                  <a:schemeClr val="accent5">
                    <a:lumMod val="75000"/>
                  </a:schemeClr>
                </a:solidFill>
                <a:latin typeface="Franklin Gothic Book"/>
              </a:rPr>
              <a:t>https://www.bhesp.org</a:t>
            </a:r>
          </a:p>
        </p:txBody>
      </p:sp>
      <p:grpSp>
        <p:nvGrpSpPr>
          <p:cNvPr id="7" name="Group 6"/>
          <p:cNvGrpSpPr/>
          <p:nvPr/>
        </p:nvGrpSpPr>
        <p:grpSpPr>
          <a:xfrm>
            <a:off x="5369202" y="1818556"/>
            <a:ext cx="2560689" cy="2601043"/>
            <a:chOff x="5410200" y="1818556"/>
            <a:chExt cx="2560689" cy="2601043"/>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472694" y="1818556"/>
              <a:ext cx="343249" cy="343249"/>
            </a:xfrm>
            <a:prstGeom prst="rect">
              <a:avLst/>
            </a:prstGeom>
          </p:spPr>
        </p:pic>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644318" y="2895599"/>
              <a:ext cx="326571" cy="326571"/>
            </a:xfrm>
            <a:prstGeom prst="rect">
              <a:avLst/>
            </a:prstGeom>
          </p:spPr>
        </p:pic>
        <p:pic>
          <p:nvPicPr>
            <p:cNvPr id="6" name="Picture 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410200" y="3962400"/>
              <a:ext cx="457199" cy="457199"/>
            </a:xfrm>
            <a:prstGeom prst="rect">
              <a:avLst/>
            </a:prstGeom>
          </p:spPr>
        </p:pic>
      </p:grpSp>
    </p:spTree>
    <p:extLst>
      <p:ext uri="{BB962C8B-B14F-4D97-AF65-F5344CB8AC3E}">
        <p14:creationId xmlns:p14="http://schemas.microsoft.com/office/powerpoint/2010/main" val="3577928799"/>
      </p:ext>
    </p:extLst>
  </p:cSld>
  <p:clrMapOvr>
    <a:masterClrMapping/>
  </p:clrMapOvr>
</p:sld>
</file>

<file path=ppt/theme/theme1.xml><?xml version="1.0" encoding="utf-8"?>
<a:theme xmlns:a="http://schemas.openxmlformats.org/drawingml/2006/main" name="AIDS 2016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Presentation2" id="{ADBD3347-1A0F-45F0-B4B5-B886B317FA11}" vid="{2289ECF3-0365-4EFC-8344-95011E66FDF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AIDS2016_template</Template>
  <TotalTime>17683</TotalTime>
  <Words>495</Words>
  <Application>Microsoft Office PowerPoint</Application>
  <PresentationFormat>Widescreen</PresentationFormat>
  <Paragraphs>50</Paragraphs>
  <Slides>7</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Arial</vt:lpstr>
      <vt:lpstr>Calibri</vt:lpstr>
      <vt:lpstr>Candara</vt:lpstr>
      <vt:lpstr>Franklin Gothic Book</vt:lpstr>
      <vt:lpstr>Franklin Gothic Medium</vt:lpstr>
      <vt:lpstr>Raleway</vt:lpstr>
      <vt:lpstr>Wingdings</vt:lpstr>
      <vt:lpstr>AIDS 2016_Template</vt:lpstr>
      <vt:lpstr>PowerPoint Presentation</vt:lpstr>
      <vt:lpstr>Meeting the Needs of Women in All Their Diversity: Perspectives from the Bar Hostess and Empowerment Program in Kenya</vt:lpstr>
      <vt:lpstr>BHESP Overview</vt:lpstr>
      <vt:lpstr>Needs of Diverse Women in Kenya</vt:lpstr>
      <vt:lpstr>BHESP’s Gender Transformative Approaches</vt:lpstr>
      <vt:lpstr>BHESP’s Gender Transformative Approaches</vt:lpstr>
      <vt:lpstr>Stay Connected with BHESP</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Joe Entwistle</dc:creator>
  <cp:lastModifiedBy>Windows User</cp:lastModifiedBy>
  <cp:revision>80</cp:revision>
  <cp:lastPrinted>2017-01-16T15:31:13Z</cp:lastPrinted>
  <dcterms:created xsi:type="dcterms:W3CDTF">2017-01-13T09:09:35Z</dcterms:created>
  <dcterms:modified xsi:type="dcterms:W3CDTF">2019-07-23T15:09:59Z</dcterms:modified>
</cp:coreProperties>
</file>